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diagrams/drawing2.xml" ContentType="application/vnd.ms-office.drawingml.diagramDrawing+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notesSlides/notesSlide12.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diagrams/drawing3.xml" ContentType="application/vnd.ms-office.drawingml.diagramDrawing+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diagrams/layout2.xml" ContentType="application/vnd.openxmlformats-officedocument.drawingml.diagram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diagrams/data5.xml" ContentType="application/vnd.openxmlformats-officedocument.drawingml.diagramData+xml"/>
  <Override PartName="/ppt/diagrams/data3.xml" ContentType="application/vnd.openxmlformats-officedocument.drawingml.diagramData+xml"/>
  <Override PartName="/ppt/notesSlides/notesSlide6.xml" ContentType="application/vnd.openxmlformats-officedocument.presentationml.notesSlide+xml"/>
  <Override PartName="/ppt/diagrams/colors5.xml" ContentType="application/vnd.openxmlformats-officedocument.drawingml.diagramColors+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diagrams/layout3.xml" ContentType="application/vnd.openxmlformats-officedocument.drawingml.diagramLayout+xml"/>
  <Override PartName="/ppt/diagrams/data4.xml" ContentType="application/vnd.openxmlformats-officedocument.drawingml.diagramData+xml"/>
  <Override PartName="/ppt/notesSlides/notesSlide9.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drawing5.xml" ContentType="application/vnd.ms-office.drawingml.diagramDrawing+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0"/>
  </p:notesMasterIdLst>
  <p:sldIdLst>
    <p:sldId id="256" r:id="rId2"/>
    <p:sldId id="312" r:id="rId3"/>
    <p:sldId id="295" r:id="rId4"/>
    <p:sldId id="368" r:id="rId5"/>
    <p:sldId id="445" r:id="rId6"/>
    <p:sldId id="440" r:id="rId7"/>
    <p:sldId id="443" r:id="rId8"/>
    <p:sldId id="441" r:id="rId9"/>
    <p:sldId id="444" r:id="rId10"/>
    <p:sldId id="395" r:id="rId11"/>
    <p:sldId id="396" r:id="rId12"/>
    <p:sldId id="397" r:id="rId13"/>
    <p:sldId id="398" r:id="rId14"/>
    <p:sldId id="399" r:id="rId15"/>
    <p:sldId id="400" r:id="rId16"/>
    <p:sldId id="401" r:id="rId17"/>
    <p:sldId id="402" r:id="rId18"/>
    <p:sldId id="403" r:id="rId19"/>
    <p:sldId id="404" r:id="rId20"/>
    <p:sldId id="405" r:id="rId21"/>
    <p:sldId id="406" r:id="rId22"/>
    <p:sldId id="407" r:id="rId23"/>
    <p:sldId id="408" r:id="rId24"/>
    <p:sldId id="409" r:id="rId25"/>
    <p:sldId id="410" r:id="rId26"/>
    <p:sldId id="411" r:id="rId27"/>
    <p:sldId id="412" r:id="rId28"/>
    <p:sldId id="369" r:id="rId29"/>
    <p:sldId id="380" r:id="rId30"/>
    <p:sldId id="382" r:id="rId31"/>
    <p:sldId id="370" r:id="rId32"/>
    <p:sldId id="371" r:id="rId33"/>
    <p:sldId id="372" r:id="rId34"/>
    <p:sldId id="373" r:id="rId35"/>
    <p:sldId id="375" r:id="rId36"/>
    <p:sldId id="376" r:id="rId37"/>
    <p:sldId id="377" r:id="rId38"/>
    <p:sldId id="378" r:id="rId39"/>
    <p:sldId id="379" r:id="rId40"/>
    <p:sldId id="381" r:id="rId41"/>
    <p:sldId id="374" r:id="rId42"/>
    <p:sldId id="383" r:id="rId43"/>
    <p:sldId id="384" r:id="rId44"/>
    <p:sldId id="385" r:id="rId45"/>
    <p:sldId id="386" r:id="rId46"/>
    <p:sldId id="454" r:id="rId47"/>
    <p:sldId id="387" r:id="rId48"/>
    <p:sldId id="388" r:id="rId49"/>
    <p:sldId id="389" r:id="rId50"/>
    <p:sldId id="390" r:id="rId51"/>
    <p:sldId id="391" r:id="rId52"/>
    <p:sldId id="392" r:id="rId53"/>
    <p:sldId id="393" r:id="rId54"/>
    <p:sldId id="413" r:id="rId55"/>
    <p:sldId id="414" r:id="rId56"/>
    <p:sldId id="415" r:id="rId57"/>
    <p:sldId id="416" r:id="rId58"/>
    <p:sldId id="417" r:id="rId59"/>
    <p:sldId id="418" r:id="rId60"/>
    <p:sldId id="419" r:id="rId61"/>
    <p:sldId id="421" r:id="rId62"/>
    <p:sldId id="422" r:id="rId63"/>
    <p:sldId id="423" r:id="rId64"/>
    <p:sldId id="424" r:id="rId65"/>
    <p:sldId id="436" r:id="rId66"/>
    <p:sldId id="437" r:id="rId67"/>
    <p:sldId id="438" r:id="rId68"/>
    <p:sldId id="425" r:id="rId69"/>
    <p:sldId id="426" r:id="rId70"/>
    <p:sldId id="427" r:id="rId71"/>
    <p:sldId id="428" r:id="rId72"/>
    <p:sldId id="429" r:id="rId73"/>
    <p:sldId id="430" r:id="rId74"/>
    <p:sldId id="431" r:id="rId75"/>
    <p:sldId id="432" r:id="rId76"/>
    <p:sldId id="433" r:id="rId77"/>
    <p:sldId id="434" r:id="rId78"/>
    <p:sldId id="435" r:id="rId79"/>
    <p:sldId id="447" r:id="rId80"/>
    <p:sldId id="448" r:id="rId81"/>
    <p:sldId id="449" r:id="rId82"/>
    <p:sldId id="450" r:id="rId83"/>
    <p:sldId id="451" r:id="rId84"/>
    <p:sldId id="439" r:id="rId85"/>
    <p:sldId id="453" r:id="rId86"/>
    <p:sldId id="452" r:id="rId87"/>
    <p:sldId id="394" r:id="rId88"/>
    <p:sldId id="367" r:id="rId89"/>
  </p:sldIdLst>
  <p:sldSz cx="9144000" cy="6858000" type="screen4x3"/>
  <p:notesSz cx="7315200" cy="9601200"/>
  <p:custDataLst>
    <p:tags r:id="rId91"/>
  </p:custDataLst>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0" d="100"/>
          <a:sy n="60" d="100"/>
        </p:scale>
        <p:origin x="-702" y="-29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notesMaster" Target="notesMasters/notesMaster1.xml"/><Relationship Id="rId95"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195D7B6-5214-43EF-95EE-C40205ECA814}"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E89DE671-F1C8-4298-8569-16F9E71A338F}">
      <dgm:prSet phldrT="[Text]" custT="1"/>
      <dgm:spPr/>
      <dgm:t>
        <a:bodyPr/>
        <a:lstStyle/>
        <a:p>
          <a:r>
            <a:rPr lang="en-US" sz="3600" dirty="0" smtClean="0"/>
            <a:t>1 point for correct discrimination </a:t>
          </a:r>
          <a:endParaRPr lang="en-US" sz="3600" dirty="0"/>
        </a:p>
      </dgm:t>
    </dgm:pt>
    <dgm:pt modelId="{62F13922-5BDF-47DF-951A-DE3FA22E2382}" type="parTrans" cxnId="{8E0C683F-8227-45A4-B4E3-B3366706885D}">
      <dgm:prSet/>
      <dgm:spPr/>
      <dgm:t>
        <a:bodyPr/>
        <a:lstStyle/>
        <a:p>
          <a:endParaRPr lang="en-US"/>
        </a:p>
      </dgm:t>
    </dgm:pt>
    <dgm:pt modelId="{BFD323DB-4F71-40B7-B18F-C22DACFF2E08}" type="sibTrans" cxnId="{8E0C683F-8227-45A4-B4E3-B3366706885D}">
      <dgm:prSet/>
      <dgm:spPr/>
      <dgm:t>
        <a:bodyPr/>
        <a:lstStyle/>
        <a:p>
          <a:endParaRPr lang="en-US"/>
        </a:p>
      </dgm:t>
    </dgm:pt>
    <dgm:pt modelId="{598A777E-E30A-454B-ABA1-7FE4CA20F802}">
      <dgm:prSet phldrT="[Text]" custT="1"/>
      <dgm:spPr/>
      <dgm:t>
        <a:bodyPr/>
        <a:lstStyle/>
        <a:p>
          <a:r>
            <a:rPr lang="en-US" sz="3600" dirty="0" smtClean="0"/>
            <a:t>1 point for a self correction if done within 3 second </a:t>
          </a:r>
          <a:endParaRPr lang="en-US" sz="3600" dirty="0"/>
        </a:p>
      </dgm:t>
    </dgm:pt>
    <dgm:pt modelId="{11E9654F-8F17-4D1F-B9A8-30432B383002}" type="parTrans" cxnId="{91DC6F68-4D51-4C53-96D9-EA7142E984EC}">
      <dgm:prSet/>
      <dgm:spPr/>
      <dgm:t>
        <a:bodyPr/>
        <a:lstStyle/>
        <a:p>
          <a:endParaRPr lang="en-US"/>
        </a:p>
      </dgm:t>
    </dgm:pt>
    <dgm:pt modelId="{B688D7DE-993C-4C60-9C3C-8AD9D931CBD3}" type="sibTrans" cxnId="{91DC6F68-4D51-4C53-96D9-EA7142E984EC}">
      <dgm:prSet/>
      <dgm:spPr/>
      <dgm:t>
        <a:bodyPr/>
        <a:lstStyle/>
        <a:p>
          <a:endParaRPr lang="en-US"/>
        </a:p>
      </dgm:t>
    </dgm:pt>
    <dgm:pt modelId="{B8F4317D-77BF-45B8-B7DE-36112DFC5FDF}" type="pres">
      <dgm:prSet presAssocID="{F195D7B6-5214-43EF-95EE-C40205ECA814}" presName="linear" presStyleCnt="0">
        <dgm:presLayoutVars>
          <dgm:dir/>
          <dgm:animLvl val="lvl"/>
          <dgm:resizeHandles val="exact"/>
        </dgm:presLayoutVars>
      </dgm:prSet>
      <dgm:spPr/>
      <dgm:t>
        <a:bodyPr/>
        <a:lstStyle/>
        <a:p>
          <a:endParaRPr lang="en-US"/>
        </a:p>
      </dgm:t>
    </dgm:pt>
    <dgm:pt modelId="{E1D33847-EFF3-4752-B4D7-F18812968887}" type="pres">
      <dgm:prSet presAssocID="{E89DE671-F1C8-4298-8569-16F9E71A338F}" presName="parentLin" presStyleCnt="0"/>
      <dgm:spPr/>
    </dgm:pt>
    <dgm:pt modelId="{FD1AFAD1-A8DA-4708-940B-793089E056BD}" type="pres">
      <dgm:prSet presAssocID="{E89DE671-F1C8-4298-8569-16F9E71A338F}" presName="parentLeftMargin" presStyleLbl="node1" presStyleIdx="0" presStyleCnt="2"/>
      <dgm:spPr/>
      <dgm:t>
        <a:bodyPr/>
        <a:lstStyle/>
        <a:p>
          <a:endParaRPr lang="en-US"/>
        </a:p>
      </dgm:t>
    </dgm:pt>
    <dgm:pt modelId="{E5643F01-98C6-49F4-81AB-061DA1E510FF}" type="pres">
      <dgm:prSet presAssocID="{E89DE671-F1C8-4298-8569-16F9E71A338F}" presName="parentText" presStyleLbl="node1" presStyleIdx="0" presStyleCnt="2" custScaleX="142857" custScaleY="299702">
        <dgm:presLayoutVars>
          <dgm:chMax val="0"/>
          <dgm:bulletEnabled val="1"/>
        </dgm:presLayoutVars>
      </dgm:prSet>
      <dgm:spPr/>
      <dgm:t>
        <a:bodyPr/>
        <a:lstStyle/>
        <a:p>
          <a:endParaRPr lang="en-US"/>
        </a:p>
      </dgm:t>
    </dgm:pt>
    <dgm:pt modelId="{75D86FD4-4BD1-45BC-8457-4D51CDEA44BB}" type="pres">
      <dgm:prSet presAssocID="{E89DE671-F1C8-4298-8569-16F9E71A338F}" presName="negativeSpace" presStyleCnt="0"/>
      <dgm:spPr/>
    </dgm:pt>
    <dgm:pt modelId="{712A4751-DF9B-4E36-BB85-2557DBB4074C}" type="pres">
      <dgm:prSet presAssocID="{E89DE671-F1C8-4298-8569-16F9E71A338F}" presName="childText" presStyleLbl="conFgAcc1" presStyleIdx="0" presStyleCnt="2">
        <dgm:presLayoutVars>
          <dgm:bulletEnabled val="1"/>
        </dgm:presLayoutVars>
      </dgm:prSet>
      <dgm:spPr/>
    </dgm:pt>
    <dgm:pt modelId="{6089506B-D5F8-4A7A-812F-F6410B92DC7D}" type="pres">
      <dgm:prSet presAssocID="{BFD323DB-4F71-40B7-B18F-C22DACFF2E08}" presName="spaceBetweenRectangles" presStyleCnt="0"/>
      <dgm:spPr/>
    </dgm:pt>
    <dgm:pt modelId="{69F79D5B-BEAE-417C-A7D1-B1E187BB4782}" type="pres">
      <dgm:prSet presAssocID="{598A777E-E30A-454B-ABA1-7FE4CA20F802}" presName="parentLin" presStyleCnt="0"/>
      <dgm:spPr/>
    </dgm:pt>
    <dgm:pt modelId="{913332AA-D3B4-467A-9AA5-B0D749658670}" type="pres">
      <dgm:prSet presAssocID="{598A777E-E30A-454B-ABA1-7FE4CA20F802}" presName="parentLeftMargin" presStyleLbl="node1" presStyleIdx="0" presStyleCnt="2"/>
      <dgm:spPr/>
      <dgm:t>
        <a:bodyPr/>
        <a:lstStyle/>
        <a:p>
          <a:endParaRPr lang="en-US"/>
        </a:p>
      </dgm:t>
    </dgm:pt>
    <dgm:pt modelId="{3F9A0B82-BD1A-4D52-99C2-20928E3B1C39}" type="pres">
      <dgm:prSet presAssocID="{598A777E-E30A-454B-ABA1-7FE4CA20F802}" presName="parentText" presStyleLbl="node1" presStyleIdx="1" presStyleCnt="2" custScaleX="142857" custScaleY="329052">
        <dgm:presLayoutVars>
          <dgm:chMax val="0"/>
          <dgm:bulletEnabled val="1"/>
        </dgm:presLayoutVars>
      </dgm:prSet>
      <dgm:spPr/>
      <dgm:t>
        <a:bodyPr/>
        <a:lstStyle/>
        <a:p>
          <a:endParaRPr lang="en-US"/>
        </a:p>
      </dgm:t>
    </dgm:pt>
    <dgm:pt modelId="{AC959B62-556B-459D-A3DF-02A33362B6FB}" type="pres">
      <dgm:prSet presAssocID="{598A777E-E30A-454B-ABA1-7FE4CA20F802}" presName="negativeSpace" presStyleCnt="0"/>
      <dgm:spPr/>
    </dgm:pt>
    <dgm:pt modelId="{DDF99E10-CCF2-4171-A2E8-4931B1AFCFC2}" type="pres">
      <dgm:prSet presAssocID="{598A777E-E30A-454B-ABA1-7FE4CA20F802}" presName="childText" presStyleLbl="conFgAcc1" presStyleIdx="1" presStyleCnt="2">
        <dgm:presLayoutVars>
          <dgm:bulletEnabled val="1"/>
        </dgm:presLayoutVars>
      </dgm:prSet>
      <dgm:spPr/>
    </dgm:pt>
  </dgm:ptLst>
  <dgm:cxnLst>
    <dgm:cxn modelId="{91DC6F68-4D51-4C53-96D9-EA7142E984EC}" srcId="{F195D7B6-5214-43EF-95EE-C40205ECA814}" destId="{598A777E-E30A-454B-ABA1-7FE4CA20F802}" srcOrd="1" destOrd="0" parTransId="{11E9654F-8F17-4D1F-B9A8-30432B383002}" sibTransId="{B688D7DE-993C-4C60-9C3C-8AD9D931CBD3}"/>
    <dgm:cxn modelId="{6A65D540-97BE-4681-B45C-49C053B74F99}" type="presOf" srcId="{E89DE671-F1C8-4298-8569-16F9E71A338F}" destId="{FD1AFAD1-A8DA-4708-940B-793089E056BD}" srcOrd="0" destOrd="0" presId="urn:microsoft.com/office/officeart/2005/8/layout/list1"/>
    <dgm:cxn modelId="{33F10204-C967-4144-AA68-4C7BF38A2ACF}" type="presOf" srcId="{F195D7B6-5214-43EF-95EE-C40205ECA814}" destId="{B8F4317D-77BF-45B8-B7DE-36112DFC5FDF}" srcOrd="0" destOrd="0" presId="urn:microsoft.com/office/officeart/2005/8/layout/list1"/>
    <dgm:cxn modelId="{8E0C683F-8227-45A4-B4E3-B3366706885D}" srcId="{F195D7B6-5214-43EF-95EE-C40205ECA814}" destId="{E89DE671-F1C8-4298-8569-16F9E71A338F}" srcOrd="0" destOrd="0" parTransId="{62F13922-5BDF-47DF-951A-DE3FA22E2382}" sibTransId="{BFD323DB-4F71-40B7-B18F-C22DACFF2E08}"/>
    <dgm:cxn modelId="{BB0E4135-E8CF-42CC-98FA-4ACE514FBDE3}" type="presOf" srcId="{E89DE671-F1C8-4298-8569-16F9E71A338F}" destId="{E5643F01-98C6-49F4-81AB-061DA1E510FF}" srcOrd="1" destOrd="0" presId="urn:microsoft.com/office/officeart/2005/8/layout/list1"/>
    <dgm:cxn modelId="{F3BD25B2-5352-4422-B99E-71FB0C941FD0}" type="presOf" srcId="{598A777E-E30A-454B-ABA1-7FE4CA20F802}" destId="{3F9A0B82-BD1A-4D52-99C2-20928E3B1C39}" srcOrd="1" destOrd="0" presId="urn:microsoft.com/office/officeart/2005/8/layout/list1"/>
    <dgm:cxn modelId="{E6E789B0-2ADA-4DDD-9B3A-2611998D424D}" type="presOf" srcId="{598A777E-E30A-454B-ABA1-7FE4CA20F802}" destId="{913332AA-D3B4-467A-9AA5-B0D749658670}" srcOrd="0" destOrd="0" presId="urn:microsoft.com/office/officeart/2005/8/layout/list1"/>
    <dgm:cxn modelId="{82141D5F-34E1-4CE3-B05D-2E584925FC9F}" type="presParOf" srcId="{B8F4317D-77BF-45B8-B7DE-36112DFC5FDF}" destId="{E1D33847-EFF3-4752-B4D7-F18812968887}" srcOrd="0" destOrd="0" presId="urn:microsoft.com/office/officeart/2005/8/layout/list1"/>
    <dgm:cxn modelId="{941EFD19-C4B9-4212-93DE-419724BB13D4}" type="presParOf" srcId="{E1D33847-EFF3-4752-B4D7-F18812968887}" destId="{FD1AFAD1-A8DA-4708-940B-793089E056BD}" srcOrd="0" destOrd="0" presId="urn:microsoft.com/office/officeart/2005/8/layout/list1"/>
    <dgm:cxn modelId="{8BD61892-1C75-4F35-8E1A-4AC309366790}" type="presParOf" srcId="{E1D33847-EFF3-4752-B4D7-F18812968887}" destId="{E5643F01-98C6-49F4-81AB-061DA1E510FF}" srcOrd="1" destOrd="0" presId="urn:microsoft.com/office/officeart/2005/8/layout/list1"/>
    <dgm:cxn modelId="{AC672F10-AF7F-4564-864F-C0645EA2D3EC}" type="presParOf" srcId="{B8F4317D-77BF-45B8-B7DE-36112DFC5FDF}" destId="{75D86FD4-4BD1-45BC-8457-4D51CDEA44BB}" srcOrd="1" destOrd="0" presId="urn:microsoft.com/office/officeart/2005/8/layout/list1"/>
    <dgm:cxn modelId="{D264B6F1-D9E5-48D3-8A09-AE34858D6E57}" type="presParOf" srcId="{B8F4317D-77BF-45B8-B7DE-36112DFC5FDF}" destId="{712A4751-DF9B-4E36-BB85-2557DBB4074C}" srcOrd="2" destOrd="0" presId="urn:microsoft.com/office/officeart/2005/8/layout/list1"/>
    <dgm:cxn modelId="{8F184D96-A34E-4510-B6A8-C081BB256F68}" type="presParOf" srcId="{B8F4317D-77BF-45B8-B7DE-36112DFC5FDF}" destId="{6089506B-D5F8-4A7A-812F-F6410B92DC7D}" srcOrd="3" destOrd="0" presId="urn:microsoft.com/office/officeart/2005/8/layout/list1"/>
    <dgm:cxn modelId="{B7AB22FE-B0B9-4DB9-A24B-979C95D03A76}" type="presParOf" srcId="{B8F4317D-77BF-45B8-B7DE-36112DFC5FDF}" destId="{69F79D5B-BEAE-417C-A7D1-B1E187BB4782}" srcOrd="4" destOrd="0" presId="urn:microsoft.com/office/officeart/2005/8/layout/list1"/>
    <dgm:cxn modelId="{5A5C2A85-3805-4678-BC53-EC0E81DE052B}" type="presParOf" srcId="{69F79D5B-BEAE-417C-A7D1-B1E187BB4782}" destId="{913332AA-D3B4-467A-9AA5-B0D749658670}" srcOrd="0" destOrd="0" presId="urn:microsoft.com/office/officeart/2005/8/layout/list1"/>
    <dgm:cxn modelId="{3E32CE53-01DA-4C10-BEC8-5581F6EB6BAE}" type="presParOf" srcId="{69F79D5B-BEAE-417C-A7D1-B1E187BB4782}" destId="{3F9A0B82-BD1A-4D52-99C2-20928E3B1C39}" srcOrd="1" destOrd="0" presId="urn:microsoft.com/office/officeart/2005/8/layout/list1"/>
    <dgm:cxn modelId="{99BF57C3-257B-46C2-99BB-0661FCD637AF}" type="presParOf" srcId="{B8F4317D-77BF-45B8-B7DE-36112DFC5FDF}" destId="{AC959B62-556B-459D-A3DF-02A33362B6FB}" srcOrd="5" destOrd="0" presId="urn:microsoft.com/office/officeart/2005/8/layout/list1"/>
    <dgm:cxn modelId="{6A7BE107-9ED2-42FF-B4D1-DCF9B41F912B}" type="presParOf" srcId="{B8F4317D-77BF-45B8-B7DE-36112DFC5FDF}" destId="{DDF99E10-CCF2-4171-A2E8-4931B1AFCFC2}" srcOrd="6"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195D7B6-5214-43EF-95EE-C40205ECA814}"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E89DE671-F1C8-4298-8569-16F9E71A338F}">
      <dgm:prSet phldrT="[Text]"/>
      <dgm:spPr/>
      <dgm:t>
        <a:bodyPr/>
        <a:lstStyle/>
        <a:p>
          <a:r>
            <a:rPr lang="en-US" dirty="0" smtClean="0"/>
            <a:t>0 point for  incorrect discrimination </a:t>
          </a:r>
          <a:endParaRPr lang="en-US" dirty="0"/>
        </a:p>
      </dgm:t>
    </dgm:pt>
    <dgm:pt modelId="{62F13922-5BDF-47DF-951A-DE3FA22E2382}" type="parTrans" cxnId="{8E0C683F-8227-45A4-B4E3-B3366706885D}">
      <dgm:prSet/>
      <dgm:spPr/>
      <dgm:t>
        <a:bodyPr/>
        <a:lstStyle/>
        <a:p>
          <a:endParaRPr lang="en-US"/>
        </a:p>
      </dgm:t>
    </dgm:pt>
    <dgm:pt modelId="{BFD323DB-4F71-40B7-B18F-C22DACFF2E08}" type="sibTrans" cxnId="{8E0C683F-8227-45A4-B4E3-B3366706885D}">
      <dgm:prSet/>
      <dgm:spPr/>
      <dgm:t>
        <a:bodyPr/>
        <a:lstStyle/>
        <a:p>
          <a:endParaRPr lang="en-US"/>
        </a:p>
      </dgm:t>
    </dgm:pt>
    <dgm:pt modelId="{598A777E-E30A-454B-ABA1-7FE4CA20F802}">
      <dgm:prSet phldrT="[Text]"/>
      <dgm:spPr/>
      <dgm:t>
        <a:bodyPr/>
        <a:lstStyle/>
        <a:p>
          <a:r>
            <a:rPr lang="en-US" dirty="0" smtClean="0"/>
            <a:t>0 point for correct self correction if done after  3 second </a:t>
          </a:r>
          <a:endParaRPr lang="en-US" dirty="0"/>
        </a:p>
      </dgm:t>
    </dgm:pt>
    <dgm:pt modelId="{11E9654F-8F17-4D1F-B9A8-30432B383002}" type="parTrans" cxnId="{91DC6F68-4D51-4C53-96D9-EA7142E984EC}">
      <dgm:prSet/>
      <dgm:spPr/>
      <dgm:t>
        <a:bodyPr/>
        <a:lstStyle/>
        <a:p>
          <a:endParaRPr lang="en-US"/>
        </a:p>
      </dgm:t>
    </dgm:pt>
    <dgm:pt modelId="{B688D7DE-993C-4C60-9C3C-8AD9D931CBD3}" type="sibTrans" cxnId="{91DC6F68-4D51-4C53-96D9-EA7142E984EC}">
      <dgm:prSet/>
      <dgm:spPr/>
      <dgm:t>
        <a:bodyPr/>
        <a:lstStyle/>
        <a:p>
          <a:endParaRPr lang="en-US"/>
        </a:p>
      </dgm:t>
    </dgm:pt>
    <dgm:pt modelId="{9ED66626-C617-41D9-8AC3-DFA8732C4030}">
      <dgm:prSet phldrT="[Text]"/>
      <dgm:spPr/>
      <dgm:t>
        <a:bodyPr/>
        <a:lstStyle/>
        <a:p>
          <a:r>
            <a:rPr lang="en-US" dirty="0" smtClean="0"/>
            <a:t>0 point for number other than appears in the QD</a:t>
          </a:r>
          <a:endParaRPr lang="en-US" dirty="0"/>
        </a:p>
      </dgm:t>
    </dgm:pt>
    <dgm:pt modelId="{63EE67C3-09F2-41AB-AED3-5AAF5C23FE7E}" type="parTrans" cxnId="{E8E21648-68F1-4B10-9822-589E7DBDA985}">
      <dgm:prSet/>
      <dgm:spPr/>
    </dgm:pt>
    <dgm:pt modelId="{1C0F942A-D767-4A5A-BCC4-685C900513E5}" type="sibTrans" cxnId="{E8E21648-68F1-4B10-9822-589E7DBDA985}">
      <dgm:prSet/>
      <dgm:spPr/>
    </dgm:pt>
    <dgm:pt modelId="{2FF2A107-73A5-443A-B422-796FA255719A}">
      <dgm:prSet phldrT="[Text]"/>
      <dgm:spPr/>
      <dgm:t>
        <a:bodyPr/>
        <a:lstStyle/>
        <a:p>
          <a:r>
            <a:rPr lang="en-US" dirty="0" smtClean="0"/>
            <a:t>0 points for pairs skipped</a:t>
          </a:r>
          <a:endParaRPr lang="en-US" dirty="0"/>
        </a:p>
      </dgm:t>
    </dgm:pt>
    <dgm:pt modelId="{CDB64379-2F11-4775-9F4A-59E0B364E1BC}" type="parTrans" cxnId="{A593C8A1-6895-43DA-A005-BAEAFB07C735}">
      <dgm:prSet/>
      <dgm:spPr/>
    </dgm:pt>
    <dgm:pt modelId="{43F39B42-32AE-4367-88AF-1B6FE7E752FC}" type="sibTrans" cxnId="{A593C8A1-6895-43DA-A005-BAEAFB07C735}">
      <dgm:prSet/>
      <dgm:spPr/>
    </dgm:pt>
    <dgm:pt modelId="{B8F4317D-77BF-45B8-B7DE-36112DFC5FDF}" type="pres">
      <dgm:prSet presAssocID="{F195D7B6-5214-43EF-95EE-C40205ECA814}" presName="linear" presStyleCnt="0">
        <dgm:presLayoutVars>
          <dgm:dir/>
          <dgm:animLvl val="lvl"/>
          <dgm:resizeHandles val="exact"/>
        </dgm:presLayoutVars>
      </dgm:prSet>
      <dgm:spPr/>
      <dgm:t>
        <a:bodyPr/>
        <a:lstStyle/>
        <a:p>
          <a:endParaRPr lang="en-US"/>
        </a:p>
      </dgm:t>
    </dgm:pt>
    <dgm:pt modelId="{E1D33847-EFF3-4752-B4D7-F18812968887}" type="pres">
      <dgm:prSet presAssocID="{E89DE671-F1C8-4298-8569-16F9E71A338F}" presName="parentLin" presStyleCnt="0"/>
      <dgm:spPr/>
    </dgm:pt>
    <dgm:pt modelId="{FD1AFAD1-A8DA-4708-940B-793089E056BD}" type="pres">
      <dgm:prSet presAssocID="{E89DE671-F1C8-4298-8569-16F9E71A338F}" presName="parentLeftMargin" presStyleLbl="node1" presStyleIdx="0" presStyleCnt="4"/>
      <dgm:spPr/>
      <dgm:t>
        <a:bodyPr/>
        <a:lstStyle/>
        <a:p>
          <a:endParaRPr lang="en-US"/>
        </a:p>
      </dgm:t>
    </dgm:pt>
    <dgm:pt modelId="{E5643F01-98C6-49F4-81AB-061DA1E510FF}" type="pres">
      <dgm:prSet presAssocID="{E89DE671-F1C8-4298-8569-16F9E71A338F}" presName="parentText" presStyleLbl="node1" presStyleIdx="0" presStyleCnt="4" custScaleX="142857" custScaleY="110448">
        <dgm:presLayoutVars>
          <dgm:chMax val="0"/>
          <dgm:bulletEnabled val="1"/>
        </dgm:presLayoutVars>
      </dgm:prSet>
      <dgm:spPr/>
      <dgm:t>
        <a:bodyPr/>
        <a:lstStyle/>
        <a:p>
          <a:endParaRPr lang="en-US"/>
        </a:p>
      </dgm:t>
    </dgm:pt>
    <dgm:pt modelId="{75D86FD4-4BD1-45BC-8457-4D51CDEA44BB}" type="pres">
      <dgm:prSet presAssocID="{E89DE671-F1C8-4298-8569-16F9E71A338F}" presName="negativeSpace" presStyleCnt="0"/>
      <dgm:spPr/>
    </dgm:pt>
    <dgm:pt modelId="{712A4751-DF9B-4E36-BB85-2557DBB4074C}" type="pres">
      <dgm:prSet presAssocID="{E89DE671-F1C8-4298-8569-16F9E71A338F}" presName="childText" presStyleLbl="conFgAcc1" presStyleIdx="0" presStyleCnt="4">
        <dgm:presLayoutVars>
          <dgm:bulletEnabled val="1"/>
        </dgm:presLayoutVars>
      </dgm:prSet>
      <dgm:spPr/>
    </dgm:pt>
    <dgm:pt modelId="{6089506B-D5F8-4A7A-812F-F6410B92DC7D}" type="pres">
      <dgm:prSet presAssocID="{BFD323DB-4F71-40B7-B18F-C22DACFF2E08}" presName="spaceBetweenRectangles" presStyleCnt="0"/>
      <dgm:spPr/>
    </dgm:pt>
    <dgm:pt modelId="{69F79D5B-BEAE-417C-A7D1-B1E187BB4782}" type="pres">
      <dgm:prSet presAssocID="{598A777E-E30A-454B-ABA1-7FE4CA20F802}" presName="parentLin" presStyleCnt="0"/>
      <dgm:spPr/>
    </dgm:pt>
    <dgm:pt modelId="{913332AA-D3B4-467A-9AA5-B0D749658670}" type="pres">
      <dgm:prSet presAssocID="{598A777E-E30A-454B-ABA1-7FE4CA20F802}" presName="parentLeftMargin" presStyleLbl="node1" presStyleIdx="0" presStyleCnt="4"/>
      <dgm:spPr/>
      <dgm:t>
        <a:bodyPr/>
        <a:lstStyle/>
        <a:p>
          <a:endParaRPr lang="en-US"/>
        </a:p>
      </dgm:t>
    </dgm:pt>
    <dgm:pt modelId="{3F9A0B82-BD1A-4D52-99C2-20928E3B1C39}" type="pres">
      <dgm:prSet presAssocID="{598A777E-E30A-454B-ABA1-7FE4CA20F802}" presName="parentText" presStyleLbl="node1" presStyleIdx="1" presStyleCnt="4" custScaleX="142857" custScaleY="115642">
        <dgm:presLayoutVars>
          <dgm:chMax val="0"/>
          <dgm:bulletEnabled val="1"/>
        </dgm:presLayoutVars>
      </dgm:prSet>
      <dgm:spPr/>
      <dgm:t>
        <a:bodyPr/>
        <a:lstStyle/>
        <a:p>
          <a:endParaRPr lang="en-US"/>
        </a:p>
      </dgm:t>
    </dgm:pt>
    <dgm:pt modelId="{AC959B62-556B-459D-A3DF-02A33362B6FB}" type="pres">
      <dgm:prSet presAssocID="{598A777E-E30A-454B-ABA1-7FE4CA20F802}" presName="negativeSpace" presStyleCnt="0"/>
      <dgm:spPr/>
    </dgm:pt>
    <dgm:pt modelId="{DDF99E10-CCF2-4171-A2E8-4931B1AFCFC2}" type="pres">
      <dgm:prSet presAssocID="{598A777E-E30A-454B-ABA1-7FE4CA20F802}" presName="childText" presStyleLbl="conFgAcc1" presStyleIdx="1" presStyleCnt="4">
        <dgm:presLayoutVars>
          <dgm:bulletEnabled val="1"/>
        </dgm:presLayoutVars>
      </dgm:prSet>
      <dgm:spPr/>
    </dgm:pt>
    <dgm:pt modelId="{ACB675A9-3B6E-4DC0-93CA-DEB9B68CDB16}" type="pres">
      <dgm:prSet presAssocID="{B688D7DE-993C-4C60-9C3C-8AD9D931CBD3}" presName="spaceBetweenRectangles" presStyleCnt="0"/>
      <dgm:spPr/>
    </dgm:pt>
    <dgm:pt modelId="{037E27EB-423F-4F53-B162-69ACE82FA05E}" type="pres">
      <dgm:prSet presAssocID="{9ED66626-C617-41D9-8AC3-DFA8732C4030}" presName="parentLin" presStyleCnt="0"/>
      <dgm:spPr/>
    </dgm:pt>
    <dgm:pt modelId="{9A1BD485-EF64-4619-AEC3-275A2E1D3F0A}" type="pres">
      <dgm:prSet presAssocID="{9ED66626-C617-41D9-8AC3-DFA8732C4030}" presName="parentLeftMargin" presStyleLbl="node1" presStyleIdx="1" presStyleCnt="4"/>
      <dgm:spPr/>
      <dgm:t>
        <a:bodyPr/>
        <a:lstStyle/>
        <a:p>
          <a:endParaRPr lang="en-US"/>
        </a:p>
      </dgm:t>
    </dgm:pt>
    <dgm:pt modelId="{109D6C14-D696-4AEF-B6FE-4FFCD1B1F51C}" type="pres">
      <dgm:prSet presAssocID="{9ED66626-C617-41D9-8AC3-DFA8732C4030}" presName="parentText" presStyleLbl="node1" presStyleIdx="2" presStyleCnt="4" custScaleX="142857">
        <dgm:presLayoutVars>
          <dgm:chMax val="0"/>
          <dgm:bulletEnabled val="1"/>
        </dgm:presLayoutVars>
      </dgm:prSet>
      <dgm:spPr/>
      <dgm:t>
        <a:bodyPr/>
        <a:lstStyle/>
        <a:p>
          <a:endParaRPr lang="en-US"/>
        </a:p>
      </dgm:t>
    </dgm:pt>
    <dgm:pt modelId="{58FA3CB9-A8C2-4A59-A356-545B63969DDF}" type="pres">
      <dgm:prSet presAssocID="{9ED66626-C617-41D9-8AC3-DFA8732C4030}" presName="negativeSpace" presStyleCnt="0"/>
      <dgm:spPr/>
    </dgm:pt>
    <dgm:pt modelId="{136B5295-A2B4-4778-B068-E44599049518}" type="pres">
      <dgm:prSet presAssocID="{9ED66626-C617-41D9-8AC3-DFA8732C4030}" presName="childText" presStyleLbl="conFgAcc1" presStyleIdx="2" presStyleCnt="4">
        <dgm:presLayoutVars>
          <dgm:bulletEnabled val="1"/>
        </dgm:presLayoutVars>
      </dgm:prSet>
      <dgm:spPr/>
    </dgm:pt>
    <dgm:pt modelId="{E3769935-4592-4252-8D79-10504E1FF7CD}" type="pres">
      <dgm:prSet presAssocID="{1C0F942A-D767-4A5A-BCC4-685C900513E5}" presName="spaceBetweenRectangles" presStyleCnt="0"/>
      <dgm:spPr/>
    </dgm:pt>
    <dgm:pt modelId="{93E1C2A8-8697-42BF-AF28-8374454004E1}" type="pres">
      <dgm:prSet presAssocID="{2FF2A107-73A5-443A-B422-796FA255719A}" presName="parentLin" presStyleCnt="0"/>
      <dgm:spPr/>
    </dgm:pt>
    <dgm:pt modelId="{E0FD207D-7075-40D1-9A30-CC334B9B3ED6}" type="pres">
      <dgm:prSet presAssocID="{2FF2A107-73A5-443A-B422-796FA255719A}" presName="parentLeftMargin" presStyleLbl="node1" presStyleIdx="2" presStyleCnt="4"/>
      <dgm:spPr/>
      <dgm:t>
        <a:bodyPr/>
        <a:lstStyle/>
        <a:p>
          <a:endParaRPr lang="en-US"/>
        </a:p>
      </dgm:t>
    </dgm:pt>
    <dgm:pt modelId="{EE8ADFC4-5CBB-40FA-B779-8AECC6FBDB19}" type="pres">
      <dgm:prSet presAssocID="{2FF2A107-73A5-443A-B422-796FA255719A}" presName="parentText" presStyleLbl="node1" presStyleIdx="3" presStyleCnt="4" custScaleX="142857">
        <dgm:presLayoutVars>
          <dgm:chMax val="0"/>
          <dgm:bulletEnabled val="1"/>
        </dgm:presLayoutVars>
      </dgm:prSet>
      <dgm:spPr/>
      <dgm:t>
        <a:bodyPr/>
        <a:lstStyle/>
        <a:p>
          <a:endParaRPr lang="en-US"/>
        </a:p>
      </dgm:t>
    </dgm:pt>
    <dgm:pt modelId="{048E3F65-E35B-4E00-84B3-A4521896F35C}" type="pres">
      <dgm:prSet presAssocID="{2FF2A107-73A5-443A-B422-796FA255719A}" presName="negativeSpace" presStyleCnt="0"/>
      <dgm:spPr/>
    </dgm:pt>
    <dgm:pt modelId="{F9EB06CF-12C6-4AB4-A913-D96057C71D3E}" type="pres">
      <dgm:prSet presAssocID="{2FF2A107-73A5-443A-B422-796FA255719A}" presName="childText" presStyleLbl="conFgAcc1" presStyleIdx="3" presStyleCnt="4">
        <dgm:presLayoutVars>
          <dgm:bulletEnabled val="1"/>
        </dgm:presLayoutVars>
      </dgm:prSet>
      <dgm:spPr/>
    </dgm:pt>
  </dgm:ptLst>
  <dgm:cxnLst>
    <dgm:cxn modelId="{1724B76B-C0E3-4501-96E4-204B886B931E}" type="presOf" srcId="{E89DE671-F1C8-4298-8569-16F9E71A338F}" destId="{FD1AFAD1-A8DA-4708-940B-793089E056BD}" srcOrd="0" destOrd="0" presId="urn:microsoft.com/office/officeart/2005/8/layout/list1"/>
    <dgm:cxn modelId="{6752EE79-38CA-45FF-A882-CA1B2587652F}" type="presOf" srcId="{9ED66626-C617-41D9-8AC3-DFA8732C4030}" destId="{9A1BD485-EF64-4619-AEC3-275A2E1D3F0A}" srcOrd="0" destOrd="0" presId="urn:microsoft.com/office/officeart/2005/8/layout/list1"/>
    <dgm:cxn modelId="{576A7E5E-7806-4CA1-9B50-CA54DE8C00B1}" type="presOf" srcId="{E89DE671-F1C8-4298-8569-16F9E71A338F}" destId="{E5643F01-98C6-49F4-81AB-061DA1E510FF}" srcOrd="1" destOrd="0" presId="urn:microsoft.com/office/officeart/2005/8/layout/list1"/>
    <dgm:cxn modelId="{8E0C683F-8227-45A4-B4E3-B3366706885D}" srcId="{F195D7B6-5214-43EF-95EE-C40205ECA814}" destId="{E89DE671-F1C8-4298-8569-16F9E71A338F}" srcOrd="0" destOrd="0" parTransId="{62F13922-5BDF-47DF-951A-DE3FA22E2382}" sibTransId="{BFD323DB-4F71-40B7-B18F-C22DACFF2E08}"/>
    <dgm:cxn modelId="{05456BAF-5FE0-495C-9A09-C3153E175D35}" type="presOf" srcId="{598A777E-E30A-454B-ABA1-7FE4CA20F802}" destId="{913332AA-D3B4-467A-9AA5-B0D749658670}" srcOrd="0" destOrd="0" presId="urn:microsoft.com/office/officeart/2005/8/layout/list1"/>
    <dgm:cxn modelId="{A593C8A1-6895-43DA-A005-BAEAFB07C735}" srcId="{F195D7B6-5214-43EF-95EE-C40205ECA814}" destId="{2FF2A107-73A5-443A-B422-796FA255719A}" srcOrd="3" destOrd="0" parTransId="{CDB64379-2F11-4775-9F4A-59E0B364E1BC}" sibTransId="{43F39B42-32AE-4367-88AF-1B6FE7E752FC}"/>
    <dgm:cxn modelId="{B85B8C48-C263-4CC2-B475-8E2FC7B8DE49}" type="presOf" srcId="{2FF2A107-73A5-443A-B422-796FA255719A}" destId="{E0FD207D-7075-40D1-9A30-CC334B9B3ED6}" srcOrd="0" destOrd="0" presId="urn:microsoft.com/office/officeart/2005/8/layout/list1"/>
    <dgm:cxn modelId="{DD2A5989-DB40-4FED-986C-76FEA5DCF62B}" type="presOf" srcId="{F195D7B6-5214-43EF-95EE-C40205ECA814}" destId="{B8F4317D-77BF-45B8-B7DE-36112DFC5FDF}" srcOrd="0" destOrd="0" presId="urn:microsoft.com/office/officeart/2005/8/layout/list1"/>
    <dgm:cxn modelId="{91DC6F68-4D51-4C53-96D9-EA7142E984EC}" srcId="{F195D7B6-5214-43EF-95EE-C40205ECA814}" destId="{598A777E-E30A-454B-ABA1-7FE4CA20F802}" srcOrd="1" destOrd="0" parTransId="{11E9654F-8F17-4D1F-B9A8-30432B383002}" sibTransId="{B688D7DE-993C-4C60-9C3C-8AD9D931CBD3}"/>
    <dgm:cxn modelId="{EBA8F541-3DD9-4FD9-9872-85FF8011F879}" type="presOf" srcId="{598A777E-E30A-454B-ABA1-7FE4CA20F802}" destId="{3F9A0B82-BD1A-4D52-99C2-20928E3B1C39}" srcOrd="1" destOrd="0" presId="urn:microsoft.com/office/officeart/2005/8/layout/list1"/>
    <dgm:cxn modelId="{C51F53FB-904E-4A29-A2D4-A340862B647D}" type="presOf" srcId="{9ED66626-C617-41D9-8AC3-DFA8732C4030}" destId="{109D6C14-D696-4AEF-B6FE-4FFCD1B1F51C}" srcOrd="1" destOrd="0" presId="urn:microsoft.com/office/officeart/2005/8/layout/list1"/>
    <dgm:cxn modelId="{E8E21648-68F1-4B10-9822-589E7DBDA985}" srcId="{F195D7B6-5214-43EF-95EE-C40205ECA814}" destId="{9ED66626-C617-41D9-8AC3-DFA8732C4030}" srcOrd="2" destOrd="0" parTransId="{63EE67C3-09F2-41AB-AED3-5AAF5C23FE7E}" sibTransId="{1C0F942A-D767-4A5A-BCC4-685C900513E5}"/>
    <dgm:cxn modelId="{72F2C9AC-C415-4317-B55C-845E1F5F0A93}" type="presOf" srcId="{2FF2A107-73A5-443A-B422-796FA255719A}" destId="{EE8ADFC4-5CBB-40FA-B779-8AECC6FBDB19}" srcOrd="1" destOrd="0" presId="urn:microsoft.com/office/officeart/2005/8/layout/list1"/>
    <dgm:cxn modelId="{205A2188-293E-4630-8FBF-AF8D8CC37C3F}" type="presParOf" srcId="{B8F4317D-77BF-45B8-B7DE-36112DFC5FDF}" destId="{E1D33847-EFF3-4752-B4D7-F18812968887}" srcOrd="0" destOrd="0" presId="urn:microsoft.com/office/officeart/2005/8/layout/list1"/>
    <dgm:cxn modelId="{926ACABD-4C1B-4245-AFF1-FB509BE8D4D1}" type="presParOf" srcId="{E1D33847-EFF3-4752-B4D7-F18812968887}" destId="{FD1AFAD1-A8DA-4708-940B-793089E056BD}" srcOrd="0" destOrd="0" presId="urn:microsoft.com/office/officeart/2005/8/layout/list1"/>
    <dgm:cxn modelId="{2EEDCDBB-2B63-422A-9160-5B421A1151D5}" type="presParOf" srcId="{E1D33847-EFF3-4752-B4D7-F18812968887}" destId="{E5643F01-98C6-49F4-81AB-061DA1E510FF}" srcOrd="1" destOrd="0" presId="urn:microsoft.com/office/officeart/2005/8/layout/list1"/>
    <dgm:cxn modelId="{2FA8F194-D57F-4D3A-8A2A-532CDBCD3E0E}" type="presParOf" srcId="{B8F4317D-77BF-45B8-B7DE-36112DFC5FDF}" destId="{75D86FD4-4BD1-45BC-8457-4D51CDEA44BB}" srcOrd="1" destOrd="0" presId="urn:microsoft.com/office/officeart/2005/8/layout/list1"/>
    <dgm:cxn modelId="{10A16F2D-00EE-477E-850F-9E0913E8B5EB}" type="presParOf" srcId="{B8F4317D-77BF-45B8-B7DE-36112DFC5FDF}" destId="{712A4751-DF9B-4E36-BB85-2557DBB4074C}" srcOrd="2" destOrd="0" presId="urn:microsoft.com/office/officeart/2005/8/layout/list1"/>
    <dgm:cxn modelId="{A36B6C4C-F4E5-4164-B3D6-5ADA699B8ADC}" type="presParOf" srcId="{B8F4317D-77BF-45B8-B7DE-36112DFC5FDF}" destId="{6089506B-D5F8-4A7A-812F-F6410B92DC7D}" srcOrd="3" destOrd="0" presId="urn:microsoft.com/office/officeart/2005/8/layout/list1"/>
    <dgm:cxn modelId="{9B664AC9-551E-44DC-A252-4511FA4EDD62}" type="presParOf" srcId="{B8F4317D-77BF-45B8-B7DE-36112DFC5FDF}" destId="{69F79D5B-BEAE-417C-A7D1-B1E187BB4782}" srcOrd="4" destOrd="0" presId="urn:microsoft.com/office/officeart/2005/8/layout/list1"/>
    <dgm:cxn modelId="{26EC54EC-472E-426B-8A8D-B23D47FFEDAD}" type="presParOf" srcId="{69F79D5B-BEAE-417C-A7D1-B1E187BB4782}" destId="{913332AA-D3B4-467A-9AA5-B0D749658670}" srcOrd="0" destOrd="0" presId="urn:microsoft.com/office/officeart/2005/8/layout/list1"/>
    <dgm:cxn modelId="{D2750ADD-0F07-4C96-B077-F480444C03AE}" type="presParOf" srcId="{69F79D5B-BEAE-417C-A7D1-B1E187BB4782}" destId="{3F9A0B82-BD1A-4D52-99C2-20928E3B1C39}" srcOrd="1" destOrd="0" presId="urn:microsoft.com/office/officeart/2005/8/layout/list1"/>
    <dgm:cxn modelId="{1B107585-87B9-4B95-9F00-EC2C7CA5F140}" type="presParOf" srcId="{B8F4317D-77BF-45B8-B7DE-36112DFC5FDF}" destId="{AC959B62-556B-459D-A3DF-02A33362B6FB}" srcOrd="5" destOrd="0" presId="urn:microsoft.com/office/officeart/2005/8/layout/list1"/>
    <dgm:cxn modelId="{5C821817-B626-4AA9-AC02-F734D18B3944}" type="presParOf" srcId="{B8F4317D-77BF-45B8-B7DE-36112DFC5FDF}" destId="{DDF99E10-CCF2-4171-A2E8-4931B1AFCFC2}" srcOrd="6" destOrd="0" presId="urn:microsoft.com/office/officeart/2005/8/layout/list1"/>
    <dgm:cxn modelId="{CB669FB7-A5E1-48AB-B9C8-18F9724BC064}" type="presParOf" srcId="{B8F4317D-77BF-45B8-B7DE-36112DFC5FDF}" destId="{ACB675A9-3B6E-4DC0-93CA-DEB9B68CDB16}" srcOrd="7" destOrd="0" presId="urn:microsoft.com/office/officeart/2005/8/layout/list1"/>
    <dgm:cxn modelId="{AE4C336F-FEE2-4E70-9597-4512CF3784B9}" type="presParOf" srcId="{B8F4317D-77BF-45B8-B7DE-36112DFC5FDF}" destId="{037E27EB-423F-4F53-B162-69ACE82FA05E}" srcOrd="8" destOrd="0" presId="urn:microsoft.com/office/officeart/2005/8/layout/list1"/>
    <dgm:cxn modelId="{884B4E11-DE32-4CF0-849B-26B257FBE58B}" type="presParOf" srcId="{037E27EB-423F-4F53-B162-69ACE82FA05E}" destId="{9A1BD485-EF64-4619-AEC3-275A2E1D3F0A}" srcOrd="0" destOrd="0" presId="urn:microsoft.com/office/officeart/2005/8/layout/list1"/>
    <dgm:cxn modelId="{2BD9AD9A-F84D-46E7-9C9E-C529B981F0F6}" type="presParOf" srcId="{037E27EB-423F-4F53-B162-69ACE82FA05E}" destId="{109D6C14-D696-4AEF-B6FE-4FFCD1B1F51C}" srcOrd="1" destOrd="0" presId="urn:microsoft.com/office/officeart/2005/8/layout/list1"/>
    <dgm:cxn modelId="{D2EB04D8-48C8-46BB-8D5F-BFB8F12FB7B0}" type="presParOf" srcId="{B8F4317D-77BF-45B8-B7DE-36112DFC5FDF}" destId="{58FA3CB9-A8C2-4A59-A356-545B63969DDF}" srcOrd="9" destOrd="0" presId="urn:microsoft.com/office/officeart/2005/8/layout/list1"/>
    <dgm:cxn modelId="{0645F58C-8542-4AC1-81A4-58F7D4F35016}" type="presParOf" srcId="{B8F4317D-77BF-45B8-B7DE-36112DFC5FDF}" destId="{136B5295-A2B4-4778-B068-E44599049518}" srcOrd="10" destOrd="0" presId="urn:microsoft.com/office/officeart/2005/8/layout/list1"/>
    <dgm:cxn modelId="{74101BFF-4C8A-42C2-AB24-B11EA97329DA}" type="presParOf" srcId="{B8F4317D-77BF-45B8-B7DE-36112DFC5FDF}" destId="{E3769935-4592-4252-8D79-10504E1FF7CD}" srcOrd="11" destOrd="0" presId="urn:microsoft.com/office/officeart/2005/8/layout/list1"/>
    <dgm:cxn modelId="{85264047-A8CB-49C3-B9B5-4DC90418285B}" type="presParOf" srcId="{B8F4317D-77BF-45B8-B7DE-36112DFC5FDF}" destId="{93E1C2A8-8697-42BF-AF28-8374454004E1}" srcOrd="12" destOrd="0" presId="urn:microsoft.com/office/officeart/2005/8/layout/list1"/>
    <dgm:cxn modelId="{C6532BED-4643-4E9C-9E49-D017ECD9ACFF}" type="presParOf" srcId="{93E1C2A8-8697-42BF-AF28-8374454004E1}" destId="{E0FD207D-7075-40D1-9A30-CC334B9B3ED6}" srcOrd="0" destOrd="0" presId="urn:microsoft.com/office/officeart/2005/8/layout/list1"/>
    <dgm:cxn modelId="{2A3D6958-4C8C-424C-97D1-5B1839B18A64}" type="presParOf" srcId="{93E1C2A8-8697-42BF-AF28-8374454004E1}" destId="{EE8ADFC4-5CBB-40FA-B779-8AECC6FBDB19}" srcOrd="1" destOrd="0" presId="urn:microsoft.com/office/officeart/2005/8/layout/list1"/>
    <dgm:cxn modelId="{E9DC135C-7A40-40D2-9103-0D88629686A2}" type="presParOf" srcId="{B8F4317D-77BF-45B8-B7DE-36112DFC5FDF}" destId="{048E3F65-E35B-4E00-84B3-A4521896F35C}" srcOrd="13" destOrd="0" presId="urn:microsoft.com/office/officeart/2005/8/layout/list1"/>
    <dgm:cxn modelId="{79789A71-3720-4E93-85AF-669DB2EA582A}" type="presParOf" srcId="{B8F4317D-77BF-45B8-B7DE-36112DFC5FDF}" destId="{F9EB06CF-12C6-4AB4-A913-D96057C71D3E}" srcOrd="14"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195D7B6-5214-43EF-95EE-C40205ECA814}"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E89DE671-F1C8-4298-8569-16F9E71A338F}">
      <dgm:prSet phldrT="[Text]" custT="1"/>
      <dgm:spPr/>
      <dgm:t>
        <a:bodyPr/>
        <a:lstStyle/>
        <a:p>
          <a:r>
            <a:rPr lang="en-US" sz="3600" dirty="0" smtClean="0"/>
            <a:t>1 point for missing number read correctly </a:t>
          </a:r>
          <a:endParaRPr lang="en-US" sz="3600" dirty="0"/>
        </a:p>
      </dgm:t>
    </dgm:pt>
    <dgm:pt modelId="{62F13922-5BDF-47DF-951A-DE3FA22E2382}" type="parTrans" cxnId="{8E0C683F-8227-45A4-B4E3-B3366706885D}">
      <dgm:prSet/>
      <dgm:spPr/>
      <dgm:t>
        <a:bodyPr/>
        <a:lstStyle/>
        <a:p>
          <a:endParaRPr lang="en-US"/>
        </a:p>
      </dgm:t>
    </dgm:pt>
    <dgm:pt modelId="{BFD323DB-4F71-40B7-B18F-C22DACFF2E08}" type="sibTrans" cxnId="{8E0C683F-8227-45A4-B4E3-B3366706885D}">
      <dgm:prSet/>
      <dgm:spPr/>
      <dgm:t>
        <a:bodyPr/>
        <a:lstStyle/>
        <a:p>
          <a:endParaRPr lang="en-US"/>
        </a:p>
      </dgm:t>
    </dgm:pt>
    <dgm:pt modelId="{598A777E-E30A-454B-ABA1-7FE4CA20F802}">
      <dgm:prSet phldrT="[Text]" custT="1"/>
      <dgm:spPr/>
      <dgm:t>
        <a:bodyPr/>
        <a:lstStyle/>
        <a:p>
          <a:r>
            <a:rPr lang="en-US" sz="3600" dirty="0" smtClean="0"/>
            <a:t>1 point for missing number self corrected, if done within 3 second </a:t>
          </a:r>
          <a:endParaRPr lang="en-US" sz="3600" dirty="0"/>
        </a:p>
      </dgm:t>
    </dgm:pt>
    <dgm:pt modelId="{11E9654F-8F17-4D1F-B9A8-30432B383002}" type="parTrans" cxnId="{91DC6F68-4D51-4C53-96D9-EA7142E984EC}">
      <dgm:prSet/>
      <dgm:spPr/>
      <dgm:t>
        <a:bodyPr/>
        <a:lstStyle/>
        <a:p>
          <a:endParaRPr lang="en-US"/>
        </a:p>
      </dgm:t>
    </dgm:pt>
    <dgm:pt modelId="{B688D7DE-993C-4C60-9C3C-8AD9D931CBD3}" type="sibTrans" cxnId="{91DC6F68-4D51-4C53-96D9-EA7142E984EC}">
      <dgm:prSet/>
      <dgm:spPr/>
      <dgm:t>
        <a:bodyPr/>
        <a:lstStyle/>
        <a:p>
          <a:endParaRPr lang="en-US"/>
        </a:p>
      </dgm:t>
    </dgm:pt>
    <dgm:pt modelId="{B8F4317D-77BF-45B8-B7DE-36112DFC5FDF}" type="pres">
      <dgm:prSet presAssocID="{F195D7B6-5214-43EF-95EE-C40205ECA814}" presName="linear" presStyleCnt="0">
        <dgm:presLayoutVars>
          <dgm:dir/>
          <dgm:animLvl val="lvl"/>
          <dgm:resizeHandles val="exact"/>
        </dgm:presLayoutVars>
      </dgm:prSet>
      <dgm:spPr/>
      <dgm:t>
        <a:bodyPr/>
        <a:lstStyle/>
        <a:p>
          <a:endParaRPr lang="en-US"/>
        </a:p>
      </dgm:t>
    </dgm:pt>
    <dgm:pt modelId="{E1D33847-EFF3-4752-B4D7-F18812968887}" type="pres">
      <dgm:prSet presAssocID="{E89DE671-F1C8-4298-8569-16F9E71A338F}" presName="parentLin" presStyleCnt="0"/>
      <dgm:spPr/>
    </dgm:pt>
    <dgm:pt modelId="{FD1AFAD1-A8DA-4708-940B-793089E056BD}" type="pres">
      <dgm:prSet presAssocID="{E89DE671-F1C8-4298-8569-16F9E71A338F}" presName="parentLeftMargin" presStyleLbl="node1" presStyleIdx="0" presStyleCnt="2"/>
      <dgm:spPr/>
      <dgm:t>
        <a:bodyPr/>
        <a:lstStyle/>
        <a:p>
          <a:endParaRPr lang="en-US"/>
        </a:p>
      </dgm:t>
    </dgm:pt>
    <dgm:pt modelId="{E5643F01-98C6-49F4-81AB-061DA1E510FF}" type="pres">
      <dgm:prSet presAssocID="{E89DE671-F1C8-4298-8569-16F9E71A338F}" presName="parentText" presStyleLbl="node1" presStyleIdx="0" presStyleCnt="2" custScaleX="142857" custScaleY="299702">
        <dgm:presLayoutVars>
          <dgm:chMax val="0"/>
          <dgm:bulletEnabled val="1"/>
        </dgm:presLayoutVars>
      </dgm:prSet>
      <dgm:spPr/>
      <dgm:t>
        <a:bodyPr/>
        <a:lstStyle/>
        <a:p>
          <a:endParaRPr lang="en-US"/>
        </a:p>
      </dgm:t>
    </dgm:pt>
    <dgm:pt modelId="{75D86FD4-4BD1-45BC-8457-4D51CDEA44BB}" type="pres">
      <dgm:prSet presAssocID="{E89DE671-F1C8-4298-8569-16F9E71A338F}" presName="negativeSpace" presStyleCnt="0"/>
      <dgm:spPr/>
    </dgm:pt>
    <dgm:pt modelId="{712A4751-DF9B-4E36-BB85-2557DBB4074C}" type="pres">
      <dgm:prSet presAssocID="{E89DE671-F1C8-4298-8569-16F9E71A338F}" presName="childText" presStyleLbl="conFgAcc1" presStyleIdx="0" presStyleCnt="2">
        <dgm:presLayoutVars>
          <dgm:bulletEnabled val="1"/>
        </dgm:presLayoutVars>
      </dgm:prSet>
      <dgm:spPr/>
    </dgm:pt>
    <dgm:pt modelId="{6089506B-D5F8-4A7A-812F-F6410B92DC7D}" type="pres">
      <dgm:prSet presAssocID="{BFD323DB-4F71-40B7-B18F-C22DACFF2E08}" presName="spaceBetweenRectangles" presStyleCnt="0"/>
      <dgm:spPr/>
    </dgm:pt>
    <dgm:pt modelId="{69F79D5B-BEAE-417C-A7D1-B1E187BB4782}" type="pres">
      <dgm:prSet presAssocID="{598A777E-E30A-454B-ABA1-7FE4CA20F802}" presName="parentLin" presStyleCnt="0"/>
      <dgm:spPr/>
    </dgm:pt>
    <dgm:pt modelId="{913332AA-D3B4-467A-9AA5-B0D749658670}" type="pres">
      <dgm:prSet presAssocID="{598A777E-E30A-454B-ABA1-7FE4CA20F802}" presName="parentLeftMargin" presStyleLbl="node1" presStyleIdx="0" presStyleCnt="2"/>
      <dgm:spPr/>
      <dgm:t>
        <a:bodyPr/>
        <a:lstStyle/>
        <a:p>
          <a:endParaRPr lang="en-US"/>
        </a:p>
      </dgm:t>
    </dgm:pt>
    <dgm:pt modelId="{3F9A0B82-BD1A-4D52-99C2-20928E3B1C39}" type="pres">
      <dgm:prSet presAssocID="{598A777E-E30A-454B-ABA1-7FE4CA20F802}" presName="parentText" presStyleLbl="node1" presStyleIdx="1" presStyleCnt="2" custScaleX="142857" custScaleY="329052">
        <dgm:presLayoutVars>
          <dgm:chMax val="0"/>
          <dgm:bulletEnabled val="1"/>
        </dgm:presLayoutVars>
      </dgm:prSet>
      <dgm:spPr/>
      <dgm:t>
        <a:bodyPr/>
        <a:lstStyle/>
        <a:p>
          <a:endParaRPr lang="en-US"/>
        </a:p>
      </dgm:t>
    </dgm:pt>
    <dgm:pt modelId="{AC959B62-556B-459D-A3DF-02A33362B6FB}" type="pres">
      <dgm:prSet presAssocID="{598A777E-E30A-454B-ABA1-7FE4CA20F802}" presName="negativeSpace" presStyleCnt="0"/>
      <dgm:spPr/>
    </dgm:pt>
    <dgm:pt modelId="{DDF99E10-CCF2-4171-A2E8-4931B1AFCFC2}" type="pres">
      <dgm:prSet presAssocID="{598A777E-E30A-454B-ABA1-7FE4CA20F802}" presName="childText" presStyleLbl="conFgAcc1" presStyleIdx="1" presStyleCnt="2">
        <dgm:presLayoutVars>
          <dgm:bulletEnabled val="1"/>
        </dgm:presLayoutVars>
      </dgm:prSet>
      <dgm:spPr/>
    </dgm:pt>
  </dgm:ptLst>
  <dgm:cxnLst>
    <dgm:cxn modelId="{3ED06DF7-63B5-4EE6-A9F3-D08E188409AC}" type="presOf" srcId="{598A777E-E30A-454B-ABA1-7FE4CA20F802}" destId="{913332AA-D3B4-467A-9AA5-B0D749658670}" srcOrd="0" destOrd="0" presId="urn:microsoft.com/office/officeart/2005/8/layout/list1"/>
    <dgm:cxn modelId="{99CD51F8-17A8-46C0-8E97-AC901240E3EF}" type="presOf" srcId="{E89DE671-F1C8-4298-8569-16F9E71A338F}" destId="{FD1AFAD1-A8DA-4708-940B-793089E056BD}" srcOrd="0" destOrd="0" presId="urn:microsoft.com/office/officeart/2005/8/layout/list1"/>
    <dgm:cxn modelId="{C71B6262-354D-4923-BDA7-9F922D1F95A3}" type="presOf" srcId="{F195D7B6-5214-43EF-95EE-C40205ECA814}" destId="{B8F4317D-77BF-45B8-B7DE-36112DFC5FDF}" srcOrd="0" destOrd="0" presId="urn:microsoft.com/office/officeart/2005/8/layout/list1"/>
    <dgm:cxn modelId="{91DC6F68-4D51-4C53-96D9-EA7142E984EC}" srcId="{F195D7B6-5214-43EF-95EE-C40205ECA814}" destId="{598A777E-E30A-454B-ABA1-7FE4CA20F802}" srcOrd="1" destOrd="0" parTransId="{11E9654F-8F17-4D1F-B9A8-30432B383002}" sibTransId="{B688D7DE-993C-4C60-9C3C-8AD9D931CBD3}"/>
    <dgm:cxn modelId="{A75D3C19-5163-44B6-AC6A-E840FECE4BB1}" type="presOf" srcId="{E89DE671-F1C8-4298-8569-16F9E71A338F}" destId="{E5643F01-98C6-49F4-81AB-061DA1E510FF}" srcOrd="1" destOrd="0" presId="urn:microsoft.com/office/officeart/2005/8/layout/list1"/>
    <dgm:cxn modelId="{8E0C683F-8227-45A4-B4E3-B3366706885D}" srcId="{F195D7B6-5214-43EF-95EE-C40205ECA814}" destId="{E89DE671-F1C8-4298-8569-16F9E71A338F}" srcOrd="0" destOrd="0" parTransId="{62F13922-5BDF-47DF-951A-DE3FA22E2382}" sibTransId="{BFD323DB-4F71-40B7-B18F-C22DACFF2E08}"/>
    <dgm:cxn modelId="{206AFCFD-7971-4542-B9DA-C86C5E83DA9F}" type="presOf" srcId="{598A777E-E30A-454B-ABA1-7FE4CA20F802}" destId="{3F9A0B82-BD1A-4D52-99C2-20928E3B1C39}" srcOrd="1" destOrd="0" presId="urn:microsoft.com/office/officeart/2005/8/layout/list1"/>
    <dgm:cxn modelId="{6B6F480F-DBD8-49C5-B162-780375E1E608}" type="presParOf" srcId="{B8F4317D-77BF-45B8-B7DE-36112DFC5FDF}" destId="{E1D33847-EFF3-4752-B4D7-F18812968887}" srcOrd="0" destOrd="0" presId="urn:microsoft.com/office/officeart/2005/8/layout/list1"/>
    <dgm:cxn modelId="{961524B6-0B19-4544-9C9A-DD7E22718EAD}" type="presParOf" srcId="{E1D33847-EFF3-4752-B4D7-F18812968887}" destId="{FD1AFAD1-A8DA-4708-940B-793089E056BD}" srcOrd="0" destOrd="0" presId="urn:microsoft.com/office/officeart/2005/8/layout/list1"/>
    <dgm:cxn modelId="{8064FF06-0610-4C64-A28E-28BCE0AAA0BB}" type="presParOf" srcId="{E1D33847-EFF3-4752-B4D7-F18812968887}" destId="{E5643F01-98C6-49F4-81AB-061DA1E510FF}" srcOrd="1" destOrd="0" presId="urn:microsoft.com/office/officeart/2005/8/layout/list1"/>
    <dgm:cxn modelId="{7D1305AC-9476-485D-ABAB-6146477AD644}" type="presParOf" srcId="{B8F4317D-77BF-45B8-B7DE-36112DFC5FDF}" destId="{75D86FD4-4BD1-45BC-8457-4D51CDEA44BB}" srcOrd="1" destOrd="0" presId="urn:microsoft.com/office/officeart/2005/8/layout/list1"/>
    <dgm:cxn modelId="{D6A489B1-2AAF-4C6D-945B-0758FB9E0DCE}" type="presParOf" srcId="{B8F4317D-77BF-45B8-B7DE-36112DFC5FDF}" destId="{712A4751-DF9B-4E36-BB85-2557DBB4074C}" srcOrd="2" destOrd="0" presId="urn:microsoft.com/office/officeart/2005/8/layout/list1"/>
    <dgm:cxn modelId="{84B73D5C-B49A-46FA-A779-93B1593F35AE}" type="presParOf" srcId="{B8F4317D-77BF-45B8-B7DE-36112DFC5FDF}" destId="{6089506B-D5F8-4A7A-812F-F6410B92DC7D}" srcOrd="3" destOrd="0" presId="urn:microsoft.com/office/officeart/2005/8/layout/list1"/>
    <dgm:cxn modelId="{41A364AF-4747-4DD5-81D5-23915010D1E5}" type="presParOf" srcId="{B8F4317D-77BF-45B8-B7DE-36112DFC5FDF}" destId="{69F79D5B-BEAE-417C-A7D1-B1E187BB4782}" srcOrd="4" destOrd="0" presId="urn:microsoft.com/office/officeart/2005/8/layout/list1"/>
    <dgm:cxn modelId="{E3BF1394-8139-4AF9-8143-CE6CD44D3389}" type="presParOf" srcId="{69F79D5B-BEAE-417C-A7D1-B1E187BB4782}" destId="{913332AA-D3B4-467A-9AA5-B0D749658670}" srcOrd="0" destOrd="0" presId="urn:microsoft.com/office/officeart/2005/8/layout/list1"/>
    <dgm:cxn modelId="{216D45CD-2147-4515-AC51-BD13C4E95413}" type="presParOf" srcId="{69F79D5B-BEAE-417C-A7D1-B1E187BB4782}" destId="{3F9A0B82-BD1A-4D52-99C2-20928E3B1C39}" srcOrd="1" destOrd="0" presId="urn:microsoft.com/office/officeart/2005/8/layout/list1"/>
    <dgm:cxn modelId="{D54497C7-65DA-4A0C-863E-61F7D4D5250B}" type="presParOf" srcId="{B8F4317D-77BF-45B8-B7DE-36112DFC5FDF}" destId="{AC959B62-556B-459D-A3DF-02A33362B6FB}" srcOrd="5" destOrd="0" presId="urn:microsoft.com/office/officeart/2005/8/layout/list1"/>
    <dgm:cxn modelId="{ABC9B3EC-00E4-4CD0-9001-29799E323431}" type="presParOf" srcId="{B8F4317D-77BF-45B8-B7DE-36112DFC5FDF}" destId="{DDF99E10-CCF2-4171-A2E8-4931B1AFCFC2}" srcOrd="6"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195D7B6-5214-43EF-95EE-C40205ECA814}"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E89DE671-F1C8-4298-8569-16F9E71A338F}">
      <dgm:prSet phldrT="[Text]"/>
      <dgm:spPr/>
      <dgm:t>
        <a:bodyPr/>
        <a:lstStyle/>
        <a:p>
          <a:r>
            <a:rPr lang="en-US" dirty="0" smtClean="0"/>
            <a:t>0 point for  incorrect missing number  </a:t>
          </a:r>
          <a:endParaRPr lang="en-US" dirty="0"/>
        </a:p>
      </dgm:t>
    </dgm:pt>
    <dgm:pt modelId="{62F13922-5BDF-47DF-951A-DE3FA22E2382}" type="parTrans" cxnId="{8E0C683F-8227-45A4-B4E3-B3366706885D}">
      <dgm:prSet/>
      <dgm:spPr/>
      <dgm:t>
        <a:bodyPr/>
        <a:lstStyle/>
        <a:p>
          <a:endParaRPr lang="en-US"/>
        </a:p>
      </dgm:t>
    </dgm:pt>
    <dgm:pt modelId="{BFD323DB-4F71-40B7-B18F-C22DACFF2E08}" type="sibTrans" cxnId="{8E0C683F-8227-45A4-B4E3-B3366706885D}">
      <dgm:prSet/>
      <dgm:spPr/>
      <dgm:t>
        <a:bodyPr/>
        <a:lstStyle/>
        <a:p>
          <a:endParaRPr lang="en-US"/>
        </a:p>
      </dgm:t>
    </dgm:pt>
    <dgm:pt modelId="{598A777E-E30A-454B-ABA1-7FE4CA20F802}">
      <dgm:prSet phldrT="[Text]"/>
      <dgm:spPr/>
      <dgm:t>
        <a:bodyPr/>
        <a:lstStyle/>
        <a:p>
          <a:r>
            <a:rPr lang="en-US" dirty="0" smtClean="0"/>
            <a:t>0 point for  missing number if done after  3 second </a:t>
          </a:r>
          <a:endParaRPr lang="en-US" dirty="0"/>
        </a:p>
      </dgm:t>
    </dgm:pt>
    <dgm:pt modelId="{11E9654F-8F17-4D1F-B9A8-30432B383002}" type="parTrans" cxnId="{91DC6F68-4D51-4C53-96D9-EA7142E984EC}">
      <dgm:prSet/>
      <dgm:spPr/>
      <dgm:t>
        <a:bodyPr/>
        <a:lstStyle/>
        <a:p>
          <a:endParaRPr lang="en-US"/>
        </a:p>
      </dgm:t>
    </dgm:pt>
    <dgm:pt modelId="{B688D7DE-993C-4C60-9C3C-8AD9D931CBD3}" type="sibTrans" cxnId="{91DC6F68-4D51-4C53-96D9-EA7142E984EC}">
      <dgm:prSet/>
      <dgm:spPr/>
      <dgm:t>
        <a:bodyPr/>
        <a:lstStyle/>
        <a:p>
          <a:endParaRPr lang="en-US"/>
        </a:p>
      </dgm:t>
    </dgm:pt>
    <dgm:pt modelId="{2FF2A107-73A5-443A-B422-796FA255719A}">
      <dgm:prSet phldrT="[Text]"/>
      <dgm:spPr/>
      <dgm:t>
        <a:bodyPr/>
        <a:lstStyle/>
        <a:p>
          <a:r>
            <a:rPr lang="en-US" dirty="0" smtClean="0"/>
            <a:t>0 points for pairs skipped</a:t>
          </a:r>
          <a:endParaRPr lang="en-US" dirty="0"/>
        </a:p>
      </dgm:t>
    </dgm:pt>
    <dgm:pt modelId="{CDB64379-2F11-4775-9F4A-59E0B364E1BC}" type="parTrans" cxnId="{A593C8A1-6895-43DA-A005-BAEAFB07C735}">
      <dgm:prSet/>
      <dgm:spPr/>
    </dgm:pt>
    <dgm:pt modelId="{43F39B42-32AE-4367-88AF-1B6FE7E752FC}" type="sibTrans" cxnId="{A593C8A1-6895-43DA-A005-BAEAFB07C735}">
      <dgm:prSet/>
      <dgm:spPr/>
    </dgm:pt>
    <dgm:pt modelId="{B8F4317D-77BF-45B8-B7DE-36112DFC5FDF}" type="pres">
      <dgm:prSet presAssocID="{F195D7B6-5214-43EF-95EE-C40205ECA814}" presName="linear" presStyleCnt="0">
        <dgm:presLayoutVars>
          <dgm:dir/>
          <dgm:animLvl val="lvl"/>
          <dgm:resizeHandles val="exact"/>
        </dgm:presLayoutVars>
      </dgm:prSet>
      <dgm:spPr/>
      <dgm:t>
        <a:bodyPr/>
        <a:lstStyle/>
        <a:p>
          <a:endParaRPr lang="en-US"/>
        </a:p>
      </dgm:t>
    </dgm:pt>
    <dgm:pt modelId="{E1D33847-EFF3-4752-B4D7-F18812968887}" type="pres">
      <dgm:prSet presAssocID="{E89DE671-F1C8-4298-8569-16F9E71A338F}" presName="parentLin" presStyleCnt="0"/>
      <dgm:spPr/>
    </dgm:pt>
    <dgm:pt modelId="{FD1AFAD1-A8DA-4708-940B-793089E056BD}" type="pres">
      <dgm:prSet presAssocID="{E89DE671-F1C8-4298-8569-16F9E71A338F}" presName="parentLeftMargin" presStyleLbl="node1" presStyleIdx="0" presStyleCnt="3"/>
      <dgm:spPr/>
      <dgm:t>
        <a:bodyPr/>
        <a:lstStyle/>
        <a:p>
          <a:endParaRPr lang="en-US"/>
        </a:p>
      </dgm:t>
    </dgm:pt>
    <dgm:pt modelId="{E5643F01-98C6-49F4-81AB-061DA1E510FF}" type="pres">
      <dgm:prSet presAssocID="{E89DE671-F1C8-4298-8569-16F9E71A338F}" presName="parentText" presStyleLbl="node1" presStyleIdx="0" presStyleCnt="3" custScaleX="142857" custScaleY="110448">
        <dgm:presLayoutVars>
          <dgm:chMax val="0"/>
          <dgm:bulletEnabled val="1"/>
        </dgm:presLayoutVars>
      </dgm:prSet>
      <dgm:spPr/>
      <dgm:t>
        <a:bodyPr/>
        <a:lstStyle/>
        <a:p>
          <a:endParaRPr lang="en-US"/>
        </a:p>
      </dgm:t>
    </dgm:pt>
    <dgm:pt modelId="{75D86FD4-4BD1-45BC-8457-4D51CDEA44BB}" type="pres">
      <dgm:prSet presAssocID="{E89DE671-F1C8-4298-8569-16F9E71A338F}" presName="negativeSpace" presStyleCnt="0"/>
      <dgm:spPr/>
    </dgm:pt>
    <dgm:pt modelId="{712A4751-DF9B-4E36-BB85-2557DBB4074C}" type="pres">
      <dgm:prSet presAssocID="{E89DE671-F1C8-4298-8569-16F9E71A338F}" presName="childText" presStyleLbl="conFgAcc1" presStyleIdx="0" presStyleCnt="3">
        <dgm:presLayoutVars>
          <dgm:bulletEnabled val="1"/>
        </dgm:presLayoutVars>
      </dgm:prSet>
      <dgm:spPr/>
    </dgm:pt>
    <dgm:pt modelId="{6089506B-D5F8-4A7A-812F-F6410B92DC7D}" type="pres">
      <dgm:prSet presAssocID="{BFD323DB-4F71-40B7-B18F-C22DACFF2E08}" presName="spaceBetweenRectangles" presStyleCnt="0"/>
      <dgm:spPr/>
    </dgm:pt>
    <dgm:pt modelId="{69F79D5B-BEAE-417C-A7D1-B1E187BB4782}" type="pres">
      <dgm:prSet presAssocID="{598A777E-E30A-454B-ABA1-7FE4CA20F802}" presName="parentLin" presStyleCnt="0"/>
      <dgm:spPr/>
    </dgm:pt>
    <dgm:pt modelId="{913332AA-D3B4-467A-9AA5-B0D749658670}" type="pres">
      <dgm:prSet presAssocID="{598A777E-E30A-454B-ABA1-7FE4CA20F802}" presName="parentLeftMargin" presStyleLbl="node1" presStyleIdx="0" presStyleCnt="3"/>
      <dgm:spPr/>
      <dgm:t>
        <a:bodyPr/>
        <a:lstStyle/>
        <a:p>
          <a:endParaRPr lang="en-US"/>
        </a:p>
      </dgm:t>
    </dgm:pt>
    <dgm:pt modelId="{3F9A0B82-BD1A-4D52-99C2-20928E3B1C39}" type="pres">
      <dgm:prSet presAssocID="{598A777E-E30A-454B-ABA1-7FE4CA20F802}" presName="parentText" presStyleLbl="node1" presStyleIdx="1" presStyleCnt="3" custScaleX="142857" custScaleY="115642">
        <dgm:presLayoutVars>
          <dgm:chMax val="0"/>
          <dgm:bulletEnabled val="1"/>
        </dgm:presLayoutVars>
      </dgm:prSet>
      <dgm:spPr/>
      <dgm:t>
        <a:bodyPr/>
        <a:lstStyle/>
        <a:p>
          <a:endParaRPr lang="en-US"/>
        </a:p>
      </dgm:t>
    </dgm:pt>
    <dgm:pt modelId="{AC959B62-556B-459D-A3DF-02A33362B6FB}" type="pres">
      <dgm:prSet presAssocID="{598A777E-E30A-454B-ABA1-7FE4CA20F802}" presName="negativeSpace" presStyleCnt="0"/>
      <dgm:spPr/>
    </dgm:pt>
    <dgm:pt modelId="{DDF99E10-CCF2-4171-A2E8-4931B1AFCFC2}" type="pres">
      <dgm:prSet presAssocID="{598A777E-E30A-454B-ABA1-7FE4CA20F802}" presName="childText" presStyleLbl="conFgAcc1" presStyleIdx="1" presStyleCnt="3">
        <dgm:presLayoutVars>
          <dgm:bulletEnabled val="1"/>
        </dgm:presLayoutVars>
      </dgm:prSet>
      <dgm:spPr/>
    </dgm:pt>
    <dgm:pt modelId="{ACB675A9-3B6E-4DC0-93CA-DEB9B68CDB16}" type="pres">
      <dgm:prSet presAssocID="{B688D7DE-993C-4C60-9C3C-8AD9D931CBD3}" presName="spaceBetweenRectangles" presStyleCnt="0"/>
      <dgm:spPr/>
    </dgm:pt>
    <dgm:pt modelId="{93E1C2A8-8697-42BF-AF28-8374454004E1}" type="pres">
      <dgm:prSet presAssocID="{2FF2A107-73A5-443A-B422-796FA255719A}" presName="parentLin" presStyleCnt="0"/>
      <dgm:spPr/>
    </dgm:pt>
    <dgm:pt modelId="{E0FD207D-7075-40D1-9A30-CC334B9B3ED6}" type="pres">
      <dgm:prSet presAssocID="{2FF2A107-73A5-443A-B422-796FA255719A}" presName="parentLeftMargin" presStyleLbl="node1" presStyleIdx="1" presStyleCnt="3"/>
      <dgm:spPr/>
      <dgm:t>
        <a:bodyPr/>
        <a:lstStyle/>
        <a:p>
          <a:endParaRPr lang="en-US"/>
        </a:p>
      </dgm:t>
    </dgm:pt>
    <dgm:pt modelId="{EE8ADFC4-5CBB-40FA-B779-8AECC6FBDB19}" type="pres">
      <dgm:prSet presAssocID="{2FF2A107-73A5-443A-B422-796FA255719A}" presName="parentText" presStyleLbl="node1" presStyleIdx="2" presStyleCnt="3" custScaleX="142857">
        <dgm:presLayoutVars>
          <dgm:chMax val="0"/>
          <dgm:bulletEnabled val="1"/>
        </dgm:presLayoutVars>
      </dgm:prSet>
      <dgm:spPr/>
      <dgm:t>
        <a:bodyPr/>
        <a:lstStyle/>
        <a:p>
          <a:endParaRPr lang="en-US"/>
        </a:p>
      </dgm:t>
    </dgm:pt>
    <dgm:pt modelId="{048E3F65-E35B-4E00-84B3-A4521896F35C}" type="pres">
      <dgm:prSet presAssocID="{2FF2A107-73A5-443A-B422-796FA255719A}" presName="negativeSpace" presStyleCnt="0"/>
      <dgm:spPr/>
    </dgm:pt>
    <dgm:pt modelId="{F9EB06CF-12C6-4AB4-A913-D96057C71D3E}" type="pres">
      <dgm:prSet presAssocID="{2FF2A107-73A5-443A-B422-796FA255719A}" presName="childText" presStyleLbl="conFgAcc1" presStyleIdx="2" presStyleCnt="3">
        <dgm:presLayoutVars>
          <dgm:bulletEnabled val="1"/>
        </dgm:presLayoutVars>
      </dgm:prSet>
      <dgm:spPr/>
    </dgm:pt>
  </dgm:ptLst>
  <dgm:cxnLst>
    <dgm:cxn modelId="{B8D06B77-6533-427B-956C-437DDF995725}" type="presOf" srcId="{2FF2A107-73A5-443A-B422-796FA255719A}" destId="{E0FD207D-7075-40D1-9A30-CC334B9B3ED6}" srcOrd="0" destOrd="0" presId="urn:microsoft.com/office/officeart/2005/8/layout/list1"/>
    <dgm:cxn modelId="{A165904F-3A3A-44FF-B031-5E01B1358E7C}" type="presOf" srcId="{F195D7B6-5214-43EF-95EE-C40205ECA814}" destId="{B8F4317D-77BF-45B8-B7DE-36112DFC5FDF}" srcOrd="0" destOrd="0" presId="urn:microsoft.com/office/officeart/2005/8/layout/list1"/>
    <dgm:cxn modelId="{71C33CA3-1D1E-44DD-893B-122BFE281231}" type="presOf" srcId="{598A777E-E30A-454B-ABA1-7FE4CA20F802}" destId="{913332AA-D3B4-467A-9AA5-B0D749658670}" srcOrd="0" destOrd="0" presId="urn:microsoft.com/office/officeart/2005/8/layout/list1"/>
    <dgm:cxn modelId="{3A46777B-5EB3-4926-8B60-F3349AF203A0}" type="presOf" srcId="{E89DE671-F1C8-4298-8569-16F9E71A338F}" destId="{FD1AFAD1-A8DA-4708-940B-793089E056BD}" srcOrd="0" destOrd="0" presId="urn:microsoft.com/office/officeart/2005/8/layout/list1"/>
    <dgm:cxn modelId="{ADE2671A-A94B-4088-8DBE-CAD3103AAAB8}" type="presOf" srcId="{598A777E-E30A-454B-ABA1-7FE4CA20F802}" destId="{3F9A0B82-BD1A-4D52-99C2-20928E3B1C39}" srcOrd="1" destOrd="0" presId="urn:microsoft.com/office/officeart/2005/8/layout/list1"/>
    <dgm:cxn modelId="{8E0C683F-8227-45A4-B4E3-B3366706885D}" srcId="{F195D7B6-5214-43EF-95EE-C40205ECA814}" destId="{E89DE671-F1C8-4298-8569-16F9E71A338F}" srcOrd="0" destOrd="0" parTransId="{62F13922-5BDF-47DF-951A-DE3FA22E2382}" sibTransId="{BFD323DB-4F71-40B7-B18F-C22DACFF2E08}"/>
    <dgm:cxn modelId="{A593C8A1-6895-43DA-A005-BAEAFB07C735}" srcId="{F195D7B6-5214-43EF-95EE-C40205ECA814}" destId="{2FF2A107-73A5-443A-B422-796FA255719A}" srcOrd="2" destOrd="0" parTransId="{CDB64379-2F11-4775-9F4A-59E0B364E1BC}" sibTransId="{43F39B42-32AE-4367-88AF-1B6FE7E752FC}"/>
    <dgm:cxn modelId="{5BA97CEA-96B9-4D39-B7DC-E41DB1984842}" type="presOf" srcId="{2FF2A107-73A5-443A-B422-796FA255719A}" destId="{EE8ADFC4-5CBB-40FA-B779-8AECC6FBDB19}" srcOrd="1" destOrd="0" presId="urn:microsoft.com/office/officeart/2005/8/layout/list1"/>
    <dgm:cxn modelId="{91DC6F68-4D51-4C53-96D9-EA7142E984EC}" srcId="{F195D7B6-5214-43EF-95EE-C40205ECA814}" destId="{598A777E-E30A-454B-ABA1-7FE4CA20F802}" srcOrd="1" destOrd="0" parTransId="{11E9654F-8F17-4D1F-B9A8-30432B383002}" sibTransId="{B688D7DE-993C-4C60-9C3C-8AD9D931CBD3}"/>
    <dgm:cxn modelId="{3E13D282-D10A-4770-A50C-B3462DCEA57C}" type="presOf" srcId="{E89DE671-F1C8-4298-8569-16F9E71A338F}" destId="{E5643F01-98C6-49F4-81AB-061DA1E510FF}" srcOrd="1" destOrd="0" presId="urn:microsoft.com/office/officeart/2005/8/layout/list1"/>
    <dgm:cxn modelId="{B643F026-F5A1-42F4-9B23-FAF6A9BAD61E}" type="presParOf" srcId="{B8F4317D-77BF-45B8-B7DE-36112DFC5FDF}" destId="{E1D33847-EFF3-4752-B4D7-F18812968887}" srcOrd="0" destOrd="0" presId="urn:microsoft.com/office/officeart/2005/8/layout/list1"/>
    <dgm:cxn modelId="{B19CA8EA-F928-4B10-AFEC-E9D71792D523}" type="presParOf" srcId="{E1D33847-EFF3-4752-B4D7-F18812968887}" destId="{FD1AFAD1-A8DA-4708-940B-793089E056BD}" srcOrd="0" destOrd="0" presId="urn:microsoft.com/office/officeart/2005/8/layout/list1"/>
    <dgm:cxn modelId="{8C89D4FA-206A-44D9-9C36-CF4DB4A910C8}" type="presParOf" srcId="{E1D33847-EFF3-4752-B4D7-F18812968887}" destId="{E5643F01-98C6-49F4-81AB-061DA1E510FF}" srcOrd="1" destOrd="0" presId="urn:microsoft.com/office/officeart/2005/8/layout/list1"/>
    <dgm:cxn modelId="{E0CAFE8D-D3F2-4592-849A-D3B4035B54F9}" type="presParOf" srcId="{B8F4317D-77BF-45B8-B7DE-36112DFC5FDF}" destId="{75D86FD4-4BD1-45BC-8457-4D51CDEA44BB}" srcOrd="1" destOrd="0" presId="urn:microsoft.com/office/officeart/2005/8/layout/list1"/>
    <dgm:cxn modelId="{22E61ADF-6112-46E4-A186-D87705BC0CA3}" type="presParOf" srcId="{B8F4317D-77BF-45B8-B7DE-36112DFC5FDF}" destId="{712A4751-DF9B-4E36-BB85-2557DBB4074C}" srcOrd="2" destOrd="0" presId="urn:microsoft.com/office/officeart/2005/8/layout/list1"/>
    <dgm:cxn modelId="{30721271-46E6-46C5-AE1B-9748D5FA5386}" type="presParOf" srcId="{B8F4317D-77BF-45B8-B7DE-36112DFC5FDF}" destId="{6089506B-D5F8-4A7A-812F-F6410B92DC7D}" srcOrd="3" destOrd="0" presId="urn:microsoft.com/office/officeart/2005/8/layout/list1"/>
    <dgm:cxn modelId="{24877E69-6205-4BA4-9FAA-9D9192DF2EAC}" type="presParOf" srcId="{B8F4317D-77BF-45B8-B7DE-36112DFC5FDF}" destId="{69F79D5B-BEAE-417C-A7D1-B1E187BB4782}" srcOrd="4" destOrd="0" presId="urn:microsoft.com/office/officeart/2005/8/layout/list1"/>
    <dgm:cxn modelId="{1DBFF7D8-47DD-4860-A382-E7144BC4037C}" type="presParOf" srcId="{69F79D5B-BEAE-417C-A7D1-B1E187BB4782}" destId="{913332AA-D3B4-467A-9AA5-B0D749658670}" srcOrd="0" destOrd="0" presId="urn:microsoft.com/office/officeart/2005/8/layout/list1"/>
    <dgm:cxn modelId="{D2B6B310-F966-492E-A65E-0C98592C2E21}" type="presParOf" srcId="{69F79D5B-BEAE-417C-A7D1-B1E187BB4782}" destId="{3F9A0B82-BD1A-4D52-99C2-20928E3B1C39}" srcOrd="1" destOrd="0" presId="urn:microsoft.com/office/officeart/2005/8/layout/list1"/>
    <dgm:cxn modelId="{9C11D278-63D9-4D8A-9564-88EB0235045E}" type="presParOf" srcId="{B8F4317D-77BF-45B8-B7DE-36112DFC5FDF}" destId="{AC959B62-556B-459D-A3DF-02A33362B6FB}" srcOrd="5" destOrd="0" presId="urn:microsoft.com/office/officeart/2005/8/layout/list1"/>
    <dgm:cxn modelId="{D61F7389-8883-4A82-8D82-4CDCFB4B5C77}" type="presParOf" srcId="{B8F4317D-77BF-45B8-B7DE-36112DFC5FDF}" destId="{DDF99E10-CCF2-4171-A2E8-4931B1AFCFC2}" srcOrd="6" destOrd="0" presId="urn:microsoft.com/office/officeart/2005/8/layout/list1"/>
    <dgm:cxn modelId="{70BF7E2F-05A5-4988-89E1-3DE21BD3CD4D}" type="presParOf" srcId="{B8F4317D-77BF-45B8-B7DE-36112DFC5FDF}" destId="{ACB675A9-3B6E-4DC0-93CA-DEB9B68CDB16}" srcOrd="7" destOrd="0" presId="urn:microsoft.com/office/officeart/2005/8/layout/list1"/>
    <dgm:cxn modelId="{5D48C7BC-AF73-477E-AC06-20CB20D7534F}" type="presParOf" srcId="{B8F4317D-77BF-45B8-B7DE-36112DFC5FDF}" destId="{93E1C2A8-8697-42BF-AF28-8374454004E1}" srcOrd="8" destOrd="0" presId="urn:microsoft.com/office/officeart/2005/8/layout/list1"/>
    <dgm:cxn modelId="{7B08428E-46CE-4DE0-ADDE-05D6708DE6F8}" type="presParOf" srcId="{93E1C2A8-8697-42BF-AF28-8374454004E1}" destId="{E0FD207D-7075-40D1-9A30-CC334B9B3ED6}" srcOrd="0" destOrd="0" presId="urn:microsoft.com/office/officeart/2005/8/layout/list1"/>
    <dgm:cxn modelId="{2B5BDB8C-8B6B-4BBF-B6D0-C89CA7442A92}" type="presParOf" srcId="{93E1C2A8-8697-42BF-AF28-8374454004E1}" destId="{EE8ADFC4-5CBB-40FA-B779-8AECC6FBDB19}" srcOrd="1" destOrd="0" presId="urn:microsoft.com/office/officeart/2005/8/layout/list1"/>
    <dgm:cxn modelId="{98711CBD-D0AA-41BF-B13F-C1556723B13E}" type="presParOf" srcId="{B8F4317D-77BF-45B8-B7DE-36112DFC5FDF}" destId="{048E3F65-E35B-4E00-84B3-A4521896F35C}" srcOrd="9" destOrd="0" presId="urn:microsoft.com/office/officeart/2005/8/layout/list1"/>
    <dgm:cxn modelId="{4CC96188-8921-4AA9-AEED-5C724CD06512}" type="presParOf" srcId="{B8F4317D-77BF-45B8-B7DE-36112DFC5FDF}" destId="{F9EB06CF-12C6-4AB4-A913-D96057C71D3E}" srcOrd="10"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7FEC397-A6E4-4DF3-A31B-43837EAD7F09}" type="doc">
      <dgm:prSet loTypeId="urn:microsoft.com/office/officeart/2005/8/layout/default" loCatId="list" qsTypeId="urn:microsoft.com/office/officeart/2005/8/quickstyle/simple1" qsCatId="simple" csTypeId="urn:microsoft.com/office/officeart/2005/8/colors/colorful3" csCatId="colorful" phldr="1"/>
      <dgm:spPr/>
      <dgm:t>
        <a:bodyPr/>
        <a:lstStyle/>
        <a:p>
          <a:endParaRPr lang="en-US"/>
        </a:p>
      </dgm:t>
    </dgm:pt>
    <dgm:pt modelId="{9F4C6EF4-BE3B-4BB5-BC7B-2D65C2706C2D}">
      <dgm:prSet phldrT="[Text]"/>
      <dgm:spPr/>
      <dgm:t>
        <a:bodyPr/>
        <a:lstStyle/>
        <a:p>
          <a:r>
            <a:rPr lang="en-US" dirty="0" smtClean="0"/>
            <a:t>Evidence of deductive reasoning </a:t>
          </a:r>
          <a:endParaRPr lang="en-US" dirty="0"/>
        </a:p>
      </dgm:t>
    </dgm:pt>
    <dgm:pt modelId="{6EB7A23D-EC25-481B-A388-99087803BA03}" type="parTrans" cxnId="{6B41F087-2EE7-49D3-B9CB-A237294895F5}">
      <dgm:prSet/>
      <dgm:spPr/>
      <dgm:t>
        <a:bodyPr/>
        <a:lstStyle/>
        <a:p>
          <a:endParaRPr lang="en-US"/>
        </a:p>
      </dgm:t>
    </dgm:pt>
    <dgm:pt modelId="{E5B327E7-0B89-4096-8C95-33E21D49A058}" type="sibTrans" cxnId="{6B41F087-2EE7-49D3-B9CB-A237294895F5}">
      <dgm:prSet/>
      <dgm:spPr/>
      <dgm:t>
        <a:bodyPr/>
        <a:lstStyle/>
        <a:p>
          <a:endParaRPr lang="en-US"/>
        </a:p>
      </dgm:t>
    </dgm:pt>
    <dgm:pt modelId="{C9685AE3-9A5B-417B-ABFA-D3F65AD4D2D2}">
      <dgm:prSet phldrT="[Text]"/>
      <dgm:spPr/>
      <dgm:t>
        <a:bodyPr/>
        <a:lstStyle/>
        <a:p>
          <a:r>
            <a:rPr lang="en-US" dirty="0" smtClean="0"/>
            <a:t>Evidence of proficiency in visual spatial reasoning </a:t>
          </a:r>
          <a:endParaRPr lang="en-US" dirty="0"/>
        </a:p>
      </dgm:t>
    </dgm:pt>
    <dgm:pt modelId="{022FA9F4-8131-48D2-B477-F7D5F4194513}" type="parTrans" cxnId="{3E79EB8D-0506-495D-A37B-B04BF87F009B}">
      <dgm:prSet/>
      <dgm:spPr/>
      <dgm:t>
        <a:bodyPr/>
        <a:lstStyle/>
        <a:p>
          <a:endParaRPr lang="en-US"/>
        </a:p>
      </dgm:t>
    </dgm:pt>
    <dgm:pt modelId="{B325855E-4B49-4F60-9314-35F864D0D153}" type="sibTrans" cxnId="{3E79EB8D-0506-495D-A37B-B04BF87F009B}">
      <dgm:prSet/>
      <dgm:spPr/>
      <dgm:t>
        <a:bodyPr/>
        <a:lstStyle/>
        <a:p>
          <a:endParaRPr lang="en-US"/>
        </a:p>
      </dgm:t>
    </dgm:pt>
    <dgm:pt modelId="{176F220D-6E1D-4EF6-99DA-F58359C25E27}">
      <dgm:prSet phldrT="[Text]"/>
      <dgm:spPr/>
      <dgm:t>
        <a:bodyPr/>
        <a:lstStyle/>
        <a:p>
          <a:r>
            <a:rPr lang="en-US" dirty="0" smtClean="0"/>
            <a:t>Evidence of procedural knowledge </a:t>
          </a:r>
          <a:endParaRPr lang="en-US" dirty="0"/>
        </a:p>
      </dgm:t>
    </dgm:pt>
    <dgm:pt modelId="{F4A352A5-864B-4068-A04B-B101479266F2}" type="parTrans" cxnId="{5A58C371-2D1F-4AF4-9176-BEDD8E92ABA1}">
      <dgm:prSet/>
      <dgm:spPr/>
      <dgm:t>
        <a:bodyPr/>
        <a:lstStyle/>
        <a:p>
          <a:endParaRPr lang="en-US"/>
        </a:p>
      </dgm:t>
    </dgm:pt>
    <dgm:pt modelId="{01FA7DE0-9E21-46AA-9D30-123F713FFBF9}" type="sibTrans" cxnId="{5A58C371-2D1F-4AF4-9176-BEDD8E92ABA1}">
      <dgm:prSet/>
      <dgm:spPr/>
      <dgm:t>
        <a:bodyPr/>
        <a:lstStyle/>
        <a:p>
          <a:endParaRPr lang="en-US"/>
        </a:p>
      </dgm:t>
    </dgm:pt>
    <dgm:pt modelId="{0A910F2B-DA7D-4620-B8CB-766DC2248EFA}">
      <dgm:prSet phldrT="[Text]"/>
      <dgm:spPr/>
      <dgm:t>
        <a:bodyPr/>
        <a:lstStyle/>
        <a:p>
          <a:r>
            <a:rPr lang="en-US" dirty="0" smtClean="0"/>
            <a:t>Evident of inductive reasoning </a:t>
          </a:r>
          <a:endParaRPr lang="en-US" dirty="0"/>
        </a:p>
      </dgm:t>
    </dgm:pt>
    <dgm:pt modelId="{D26FABE1-1BE7-4126-A890-BF2F2ADE0B58}" type="parTrans" cxnId="{117E8289-153A-4039-B996-1A3B51F39804}">
      <dgm:prSet/>
      <dgm:spPr/>
      <dgm:t>
        <a:bodyPr/>
        <a:lstStyle/>
        <a:p>
          <a:endParaRPr lang="en-US"/>
        </a:p>
      </dgm:t>
    </dgm:pt>
    <dgm:pt modelId="{3D1769F4-9386-40D8-814D-6A8DF09E4040}" type="sibTrans" cxnId="{117E8289-153A-4039-B996-1A3B51F39804}">
      <dgm:prSet/>
      <dgm:spPr/>
      <dgm:t>
        <a:bodyPr/>
        <a:lstStyle/>
        <a:p>
          <a:endParaRPr lang="en-US"/>
        </a:p>
      </dgm:t>
    </dgm:pt>
    <dgm:pt modelId="{F0EA6609-586A-4906-9AE0-90E5F2135E0C}" type="pres">
      <dgm:prSet presAssocID="{D7FEC397-A6E4-4DF3-A31B-43837EAD7F09}" presName="diagram" presStyleCnt="0">
        <dgm:presLayoutVars>
          <dgm:dir/>
          <dgm:resizeHandles val="exact"/>
        </dgm:presLayoutVars>
      </dgm:prSet>
      <dgm:spPr/>
    </dgm:pt>
    <dgm:pt modelId="{B5F6A5D6-57E5-4BFA-9174-1CFECDA22F80}" type="pres">
      <dgm:prSet presAssocID="{9F4C6EF4-BE3B-4BB5-BC7B-2D65C2706C2D}" presName="node" presStyleLbl="node1" presStyleIdx="0" presStyleCnt="4">
        <dgm:presLayoutVars>
          <dgm:bulletEnabled val="1"/>
        </dgm:presLayoutVars>
      </dgm:prSet>
      <dgm:spPr/>
      <dgm:t>
        <a:bodyPr/>
        <a:lstStyle/>
        <a:p>
          <a:endParaRPr lang="en-US"/>
        </a:p>
      </dgm:t>
    </dgm:pt>
    <dgm:pt modelId="{0082D92B-7BF4-4241-8EE1-806FD441145F}" type="pres">
      <dgm:prSet presAssocID="{E5B327E7-0B89-4096-8C95-33E21D49A058}" presName="sibTrans" presStyleCnt="0"/>
      <dgm:spPr/>
    </dgm:pt>
    <dgm:pt modelId="{BCA11477-0744-41D1-AF3B-1B2EB382D00F}" type="pres">
      <dgm:prSet presAssocID="{0A910F2B-DA7D-4620-B8CB-766DC2248EFA}" presName="node" presStyleLbl="node1" presStyleIdx="1" presStyleCnt="4">
        <dgm:presLayoutVars>
          <dgm:bulletEnabled val="1"/>
        </dgm:presLayoutVars>
      </dgm:prSet>
      <dgm:spPr/>
    </dgm:pt>
    <dgm:pt modelId="{2662D037-92F2-4FE2-BA0F-5D2C3413E41D}" type="pres">
      <dgm:prSet presAssocID="{3D1769F4-9386-40D8-814D-6A8DF09E4040}" presName="sibTrans" presStyleCnt="0"/>
      <dgm:spPr/>
    </dgm:pt>
    <dgm:pt modelId="{3C60482B-B82B-42F0-A40B-1ED2C1D70DAD}" type="pres">
      <dgm:prSet presAssocID="{C9685AE3-9A5B-417B-ABFA-D3F65AD4D2D2}" presName="node" presStyleLbl="node1" presStyleIdx="2" presStyleCnt="4">
        <dgm:presLayoutVars>
          <dgm:bulletEnabled val="1"/>
        </dgm:presLayoutVars>
      </dgm:prSet>
      <dgm:spPr/>
      <dgm:t>
        <a:bodyPr/>
        <a:lstStyle/>
        <a:p>
          <a:endParaRPr lang="en-US"/>
        </a:p>
      </dgm:t>
    </dgm:pt>
    <dgm:pt modelId="{98FCC001-2BD5-48D2-ADE9-A3C0CB764AD3}" type="pres">
      <dgm:prSet presAssocID="{B325855E-4B49-4F60-9314-35F864D0D153}" presName="sibTrans" presStyleCnt="0"/>
      <dgm:spPr/>
    </dgm:pt>
    <dgm:pt modelId="{2BB4FB16-3C84-460B-AA0A-528B16A63F4D}" type="pres">
      <dgm:prSet presAssocID="{176F220D-6E1D-4EF6-99DA-F58359C25E27}" presName="node" presStyleLbl="node1" presStyleIdx="3" presStyleCnt="4">
        <dgm:presLayoutVars>
          <dgm:bulletEnabled val="1"/>
        </dgm:presLayoutVars>
      </dgm:prSet>
      <dgm:spPr/>
      <dgm:t>
        <a:bodyPr/>
        <a:lstStyle/>
        <a:p>
          <a:endParaRPr lang="en-US"/>
        </a:p>
      </dgm:t>
    </dgm:pt>
  </dgm:ptLst>
  <dgm:cxnLst>
    <dgm:cxn modelId="{AB08C426-1F5C-436A-AEE3-D82195287ACA}" type="presOf" srcId="{9F4C6EF4-BE3B-4BB5-BC7B-2D65C2706C2D}" destId="{B5F6A5D6-57E5-4BFA-9174-1CFECDA22F80}" srcOrd="0" destOrd="0" presId="urn:microsoft.com/office/officeart/2005/8/layout/default"/>
    <dgm:cxn modelId="{117E8289-153A-4039-B996-1A3B51F39804}" srcId="{D7FEC397-A6E4-4DF3-A31B-43837EAD7F09}" destId="{0A910F2B-DA7D-4620-B8CB-766DC2248EFA}" srcOrd="1" destOrd="0" parTransId="{D26FABE1-1BE7-4126-A890-BF2F2ADE0B58}" sibTransId="{3D1769F4-9386-40D8-814D-6A8DF09E4040}"/>
    <dgm:cxn modelId="{6B41F087-2EE7-49D3-B9CB-A237294895F5}" srcId="{D7FEC397-A6E4-4DF3-A31B-43837EAD7F09}" destId="{9F4C6EF4-BE3B-4BB5-BC7B-2D65C2706C2D}" srcOrd="0" destOrd="0" parTransId="{6EB7A23D-EC25-481B-A388-99087803BA03}" sibTransId="{E5B327E7-0B89-4096-8C95-33E21D49A058}"/>
    <dgm:cxn modelId="{E1B04562-22D2-4722-A8B7-83F23D91A880}" type="presOf" srcId="{0A910F2B-DA7D-4620-B8CB-766DC2248EFA}" destId="{BCA11477-0744-41D1-AF3B-1B2EB382D00F}" srcOrd="0" destOrd="0" presId="urn:microsoft.com/office/officeart/2005/8/layout/default"/>
    <dgm:cxn modelId="{30325DD7-5431-40DD-AF32-F7CE68E53231}" type="presOf" srcId="{176F220D-6E1D-4EF6-99DA-F58359C25E27}" destId="{2BB4FB16-3C84-460B-AA0A-528B16A63F4D}" srcOrd="0" destOrd="0" presId="urn:microsoft.com/office/officeart/2005/8/layout/default"/>
    <dgm:cxn modelId="{5A58C371-2D1F-4AF4-9176-BEDD8E92ABA1}" srcId="{D7FEC397-A6E4-4DF3-A31B-43837EAD7F09}" destId="{176F220D-6E1D-4EF6-99DA-F58359C25E27}" srcOrd="3" destOrd="0" parTransId="{F4A352A5-864B-4068-A04B-B101479266F2}" sibTransId="{01FA7DE0-9E21-46AA-9D30-123F713FFBF9}"/>
    <dgm:cxn modelId="{655A982B-48DE-4280-98A7-FD006A6D1AFE}" type="presOf" srcId="{D7FEC397-A6E4-4DF3-A31B-43837EAD7F09}" destId="{F0EA6609-586A-4906-9AE0-90E5F2135E0C}" srcOrd="0" destOrd="0" presId="urn:microsoft.com/office/officeart/2005/8/layout/default"/>
    <dgm:cxn modelId="{77D9760C-0EF8-43CC-97D7-C2AEFDAA53C8}" type="presOf" srcId="{C9685AE3-9A5B-417B-ABFA-D3F65AD4D2D2}" destId="{3C60482B-B82B-42F0-A40B-1ED2C1D70DAD}" srcOrd="0" destOrd="0" presId="urn:microsoft.com/office/officeart/2005/8/layout/default"/>
    <dgm:cxn modelId="{3E79EB8D-0506-495D-A37B-B04BF87F009B}" srcId="{D7FEC397-A6E4-4DF3-A31B-43837EAD7F09}" destId="{C9685AE3-9A5B-417B-ABFA-D3F65AD4D2D2}" srcOrd="2" destOrd="0" parTransId="{022FA9F4-8131-48D2-B477-F7D5F4194513}" sibTransId="{B325855E-4B49-4F60-9314-35F864D0D153}"/>
    <dgm:cxn modelId="{F48187CB-9891-4C0C-9C86-7227D3ED1A31}" type="presParOf" srcId="{F0EA6609-586A-4906-9AE0-90E5F2135E0C}" destId="{B5F6A5D6-57E5-4BFA-9174-1CFECDA22F80}" srcOrd="0" destOrd="0" presId="urn:microsoft.com/office/officeart/2005/8/layout/default"/>
    <dgm:cxn modelId="{6044B64C-7C4B-44DA-BF50-595E427152BC}" type="presParOf" srcId="{F0EA6609-586A-4906-9AE0-90E5F2135E0C}" destId="{0082D92B-7BF4-4241-8EE1-806FD441145F}" srcOrd="1" destOrd="0" presId="urn:microsoft.com/office/officeart/2005/8/layout/default"/>
    <dgm:cxn modelId="{CCC9B2FA-CD92-4BE2-83BE-55AE1ECD6436}" type="presParOf" srcId="{F0EA6609-586A-4906-9AE0-90E5F2135E0C}" destId="{BCA11477-0744-41D1-AF3B-1B2EB382D00F}" srcOrd="2" destOrd="0" presId="urn:microsoft.com/office/officeart/2005/8/layout/default"/>
    <dgm:cxn modelId="{B4360E50-2ACF-4A8C-9D40-3F906F484D1A}" type="presParOf" srcId="{F0EA6609-586A-4906-9AE0-90E5F2135E0C}" destId="{2662D037-92F2-4FE2-BA0F-5D2C3413E41D}" srcOrd="3" destOrd="0" presId="urn:microsoft.com/office/officeart/2005/8/layout/default"/>
    <dgm:cxn modelId="{8CC6DDC4-B25C-4ACB-9E1D-5F80BAB67D5D}" type="presParOf" srcId="{F0EA6609-586A-4906-9AE0-90E5F2135E0C}" destId="{3C60482B-B82B-42F0-A40B-1ED2C1D70DAD}" srcOrd="4" destOrd="0" presId="urn:microsoft.com/office/officeart/2005/8/layout/default"/>
    <dgm:cxn modelId="{2A5FD9DD-110D-4193-A04C-3FD33FED1BFE}" type="presParOf" srcId="{F0EA6609-586A-4906-9AE0-90E5F2135E0C}" destId="{98FCC001-2BD5-48D2-ADE9-A3C0CB764AD3}" srcOrd="5" destOrd="0" presId="urn:microsoft.com/office/officeart/2005/8/layout/default"/>
    <dgm:cxn modelId="{6FD787F5-B288-40AC-A871-7B35F12D19F4}" type="presParOf" srcId="{F0EA6609-586A-4906-9AE0-90E5F2135E0C}" destId="{2BB4FB16-3C84-460B-AA0A-528B16A63F4D}" srcOrd="6" destOrd="0" presId="urn:microsoft.com/office/officeart/2005/8/layout/default"/>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12A4751-DF9B-4E36-BB85-2557DBB4074C}">
      <dsp:nvSpPr>
        <dsp:cNvPr id="0" name=""/>
        <dsp:cNvSpPr/>
      </dsp:nvSpPr>
      <dsp:spPr>
        <a:xfrm>
          <a:off x="0" y="1798662"/>
          <a:ext cx="8153399" cy="5796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5643F01-98C6-49F4-81AB-061DA1E510FF}">
      <dsp:nvSpPr>
        <dsp:cNvPr id="0" name=""/>
        <dsp:cNvSpPr/>
      </dsp:nvSpPr>
      <dsp:spPr>
        <a:xfrm>
          <a:off x="388162" y="103285"/>
          <a:ext cx="7763239" cy="203485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725" tIns="0" rIns="215725" bIns="0" numCol="1" spcCol="1270" anchor="ctr" anchorCtr="0">
          <a:noAutofit/>
        </a:bodyPr>
        <a:lstStyle/>
        <a:p>
          <a:pPr lvl="0" algn="l" defTabSz="1600200">
            <a:lnSpc>
              <a:spcPct val="90000"/>
            </a:lnSpc>
            <a:spcBef>
              <a:spcPct val="0"/>
            </a:spcBef>
            <a:spcAft>
              <a:spcPct val="35000"/>
            </a:spcAft>
          </a:pPr>
          <a:r>
            <a:rPr lang="en-US" sz="3600" kern="1200" dirty="0" smtClean="0"/>
            <a:t>1 point for correct discrimination </a:t>
          </a:r>
          <a:endParaRPr lang="en-US" sz="3600" kern="1200" dirty="0"/>
        </a:p>
      </dsp:txBody>
      <dsp:txXfrm>
        <a:off x="388162" y="103285"/>
        <a:ext cx="7763239" cy="2034856"/>
      </dsp:txXfrm>
    </dsp:sp>
    <dsp:sp modelId="{DDF99E10-CCF2-4171-A2E8-4931B1AFCFC2}">
      <dsp:nvSpPr>
        <dsp:cNvPr id="0" name=""/>
        <dsp:cNvSpPr/>
      </dsp:nvSpPr>
      <dsp:spPr>
        <a:xfrm>
          <a:off x="0" y="4397114"/>
          <a:ext cx="8153399" cy="5796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F9A0B82-BD1A-4D52-99C2-20928E3B1C39}">
      <dsp:nvSpPr>
        <dsp:cNvPr id="0" name=""/>
        <dsp:cNvSpPr/>
      </dsp:nvSpPr>
      <dsp:spPr>
        <a:xfrm>
          <a:off x="388162" y="2502462"/>
          <a:ext cx="7763239" cy="223413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725" tIns="0" rIns="215725" bIns="0" numCol="1" spcCol="1270" anchor="ctr" anchorCtr="0">
          <a:noAutofit/>
        </a:bodyPr>
        <a:lstStyle/>
        <a:p>
          <a:pPr lvl="0" algn="l" defTabSz="1600200">
            <a:lnSpc>
              <a:spcPct val="90000"/>
            </a:lnSpc>
            <a:spcBef>
              <a:spcPct val="0"/>
            </a:spcBef>
            <a:spcAft>
              <a:spcPct val="35000"/>
            </a:spcAft>
          </a:pPr>
          <a:r>
            <a:rPr lang="en-US" sz="3600" kern="1200" dirty="0" smtClean="0"/>
            <a:t>1 point for a self correction if done within 3 second </a:t>
          </a:r>
          <a:endParaRPr lang="en-US" sz="3600" kern="1200" dirty="0"/>
        </a:p>
      </dsp:txBody>
      <dsp:txXfrm>
        <a:off x="388162" y="2502462"/>
        <a:ext cx="7763239" cy="2234131"/>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12A4751-DF9B-4E36-BB85-2557DBB4074C}">
      <dsp:nvSpPr>
        <dsp:cNvPr id="0" name=""/>
        <dsp:cNvSpPr/>
      </dsp:nvSpPr>
      <dsp:spPr>
        <a:xfrm>
          <a:off x="0" y="541280"/>
          <a:ext cx="8153399" cy="6804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5643F01-98C6-49F4-81AB-061DA1E510FF}">
      <dsp:nvSpPr>
        <dsp:cNvPr id="0" name=""/>
        <dsp:cNvSpPr/>
      </dsp:nvSpPr>
      <dsp:spPr>
        <a:xfrm>
          <a:off x="388162" y="59486"/>
          <a:ext cx="7763239" cy="88031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725" tIns="0" rIns="215725" bIns="0" numCol="1" spcCol="1270" anchor="ctr" anchorCtr="0">
          <a:noAutofit/>
        </a:bodyPr>
        <a:lstStyle/>
        <a:p>
          <a:pPr lvl="0" algn="l" defTabSz="1200150">
            <a:lnSpc>
              <a:spcPct val="90000"/>
            </a:lnSpc>
            <a:spcBef>
              <a:spcPct val="0"/>
            </a:spcBef>
            <a:spcAft>
              <a:spcPct val="35000"/>
            </a:spcAft>
          </a:pPr>
          <a:r>
            <a:rPr lang="en-US" sz="2700" kern="1200" dirty="0" smtClean="0"/>
            <a:t>0 point for  incorrect discrimination </a:t>
          </a:r>
          <a:endParaRPr lang="en-US" sz="2700" kern="1200" dirty="0"/>
        </a:p>
      </dsp:txBody>
      <dsp:txXfrm>
        <a:off x="388162" y="59486"/>
        <a:ext cx="7763239" cy="880314"/>
      </dsp:txXfrm>
    </dsp:sp>
    <dsp:sp modelId="{DDF99E10-CCF2-4171-A2E8-4931B1AFCFC2}">
      <dsp:nvSpPr>
        <dsp:cNvPr id="0" name=""/>
        <dsp:cNvSpPr/>
      </dsp:nvSpPr>
      <dsp:spPr>
        <a:xfrm>
          <a:off x="0" y="1890673"/>
          <a:ext cx="8153399" cy="6804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F9A0B82-BD1A-4D52-99C2-20928E3B1C39}">
      <dsp:nvSpPr>
        <dsp:cNvPr id="0" name=""/>
        <dsp:cNvSpPr/>
      </dsp:nvSpPr>
      <dsp:spPr>
        <a:xfrm>
          <a:off x="388162" y="1367480"/>
          <a:ext cx="7763239" cy="92171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725" tIns="0" rIns="215725" bIns="0" numCol="1" spcCol="1270" anchor="ctr" anchorCtr="0">
          <a:noAutofit/>
        </a:bodyPr>
        <a:lstStyle/>
        <a:p>
          <a:pPr lvl="0" algn="l" defTabSz="1200150">
            <a:lnSpc>
              <a:spcPct val="90000"/>
            </a:lnSpc>
            <a:spcBef>
              <a:spcPct val="0"/>
            </a:spcBef>
            <a:spcAft>
              <a:spcPct val="35000"/>
            </a:spcAft>
          </a:pPr>
          <a:r>
            <a:rPr lang="en-US" sz="2700" kern="1200" dirty="0" smtClean="0"/>
            <a:t>0 point for correct self correction if done after  3 second </a:t>
          </a:r>
          <a:endParaRPr lang="en-US" sz="2700" kern="1200" dirty="0"/>
        </a:p>
      </dsp:txBody>
      <dsp:txXfrm>
        <a:off x="388162" y="1367480"/>
        <a:ext cx="7763239" cy="921712"/>
      </dsp:txXfrm>
    </dsp:sp>
    <dsp:sp modelId="{136B5295-A2B4-4778-B068-E44599049518}">
      <dsp:nvSpPr>
        <dsp:cNvPr id="0" name=""/>
        <dsp:cNvSpPr/>
      </dsp:nvSpPr>
      <dsp:spPr>
        <a:xfrm>
          <a:off x="0" y="3115393"/>
          <a:ext cx="8153399" cy="6804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09D6C14-D696-4AEF-B6FE-4FFCD1B1F51C}">
      <dsp:nvSpPr>
        <dsp:cNvPr id="0" name=""/>
        <dsp:cNvSpPr/>
      </dsp:nvSpPr>
      <dsp:spPr>
        <a:xfrm>
          <a:off x="388162" y="2716873"/>
          <a:ext cx="7763239" cy="7970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725" tIns="0" rIns="215725" bIns="0" numCol="1" spcCol="1270" anchor="ctr" anchorCtr="0">
          <a:noAutofit/>
        </a:bodyPr>
        <a:lstStyle/>
        <a:p>
          <a:pPr lvl="0" algn="l" defTabSz="1200150">
            <a:lnSpc>
              <a:spcPct val="90000"/>
            </a:lnSpc>
            <a:spcBef>
              <a:spcPct val="0"/>
            </a:spcBef>
            <a:spcAft>
              <a:spcPct val="35000"/>
            </a:spcAft>
          </a:pPr>
          <a:r>
            <a:rPr lang="en-US" sz="2700" kern="1200" dirty="0" smtClean="0"/>
            <a:t>0 point for number other than appears in the QD</a:t>
          </a:r>
          <a:endParaRPr lang="en-US" sz="2700" kern="1200" dirty="0"/>
        </a:p>
      </dsp:txBody>
      <dsp:txXfrm>
        <a:off x="388162" y="2716873"/>
        <a:ext cx="7763239" cy="797040"/>
      </dsp:txXfrm>
    </dsp:sp>
    <dsp:sp modelId="{F9EB06CF-12C6-4AB4-A913-D96057C71D3E}">
      <dsp:nvSpPr>
        <dsp:cNvPr id="0" name=""/>
        <dsp:cNvSpPr/>
      </dsp:nvSpPr>
      <dsp:spPr>
        <a:xfrm>
          <a:off x="0" y="4340113"/>
          <a:ext cx="8153399" cy="6804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E8ADFC4-5CBB-40FA-B779-8AECC6FBDB19}">
      <dsp:nvSpPr>
        <dsp:cNvPr id="0" name=""/>
        <dsp:cNvSpPr/>
      </dsp:nvSpPr>
      <dsp:spPr>
        <a:xfrm>
          <a:off x="388162" y="3941593"/>
          <a:ext cx="7763239" cy="7970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725" tIns="0" rIns="215725" bIns="0" numCol="1" spcCol="1270" anchor="ctr" anchorCtr="0">
          <a:noAutofit/>
        </a:bodyPr>
        <a:lstStyle/>
        <a:p>
          <a:pPr lvl="0" algn="l" defTabSz="1200150">
            <a:lnSpc>
              <a:spcPct val="90000"/>
            </a:lnSpc>
            <a:spcBef>
              <a:spcPct val="0"/>
            </a:spcBef>
            <a:spcAft>
              <a:spcPct val="35000"/>
            </a:spcAft>
          </a:pPr>
          <a:r>
            <a:rPr lang="en-US" sz="2700" kern="1200" dirty="0" smtClean="0"/>
            <a:t>0 points for pairs skipped</a:t>
          </a:r>
          <a:endParaRPr lang="en-US" sz="2700" kern="1200" dirty="0"/>
        </a:p>
      </dsp:txBody>
      <dsp:txXfrm>
        <a:off x="388162" y="3941593"/>
        <a:ext cx="7763239" cy="797040"/>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12A4751-DF9B-4E36-BB85-2557DBB4074C}">
      <dsp:nvSpPr>
        <dsp:cNvPr id="0" name=""/>
        <dsp:cNvSpPr/>
      </dsp:nvSpPr>
      <dsp:spPr>
        <a:xfrm>
          <a:off x="0" y="1798662"/>
          <a:ext cx="8153399" cy="5796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5643F01-98C6-49F4-81AB-061DA1E510FF}">
      <dsp:nvSpPr>
        <dsp:cNvPr id="0" name=""/>
        <dsp:cNvSpPr/>
      </dsp:nvSpPr>
      <dsp:spPr>
        <a:xfrm>
          <a:off x="388162" y="103285"/>
          <a:ext cx="7763239" cy="203485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725" tIns="0" rIns="215725" bIns="0" numCol="1" spcCol="1270" anchor="ctr" anchorCtr="0">
          <a:noAutofit/>
        </a:bodyPr>
        <a:lstStyle/>
        <a:p>
          <a:pPr lvl="0" algn="l" defTabSz="1600200">
            <a:lnSpc>
              <a:spcPct val="90000"/>
            </a:lnSpc>
            <a:spcBef>
              <a:spcPct val="0"/>
            </a:spcBef>
            <a:spcAft>
              <a:spcPct val="35000"/>
            </a:spcAft>
          </a:pPr>
          <a:r>
            <a:rPr lang="en-US" sz="3600" kern="1200" dirty="0" smtClean="0"/>
            <a:t>1 point for missing number read correctly </a:t>
          </a:r>
          <a:endParaRPr lang="en-US" sz="3600" kern="1200" dirty="0"/>
        </a:p>
      </dsp:txBody>
      <dsp:txXfrm>
        <a:off x="388162" y="103285"/>
        <a:ext cx="7763239" cy="2034856"/>
      </dsp:txXfrm>
    </dsp:sp>
    <dsp:sp modelId="{DDF99E10-CCF2-4171-A2E8-4931B1AFCFC2}">
      <dsp:nvSpPr>
        <dsp:cNvPr id="0" name=""/>
        <dsp:cNvSpPr/>
      </dsp:nvSpPr>
      <dsp:spPr>
        <a:xfrm>
          <a:off x="0" y="4397114"/>
          <a:ext cx="8153399" cy="5796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F9A0B82-BD1A-4D52-99C2-20928E3B1C39}">
      <dsp:nvSpPr>
        <dsp:cNvPr id="0" name=""/>
        <dsp:cNvSpPr/>
      </dsp:nvSpPr>
      <dsp:spPr>
        <a:xfrm>
          <a:off x="388162" y="2502462"/>
          <a:ext cx="7763239" cy="223413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725" tIns="0" rIns="215725" bIns="0" numCol="1" spcCol="1270" anchor="ctr" anchorCtr="0">
          <a:noAutofit/>
        </a:bodyPr>
        <a:lstStyle/>
        <a:p>
          <a:pPr lvl="0" algn="l" defTabSz="1600200">
            <a:lnSpc>
              <a:spcPct val="90000"/>
            </a:lnSpc>
            <a:spcBef>
              <a:spcPct val="0"/>
            </a:spcBef>
            <a:spcAft>
              <a:spcPct val="35000"/>
            </a:spcAft>
          </a:pPr>
          <a:r>
            <a:rPr lang="en-US" sz="3600" kern="1200" dirty="0" smtClean="0"/>
            <a:t>1 point for missing number self corrected, if done within 3 second </a:t>
          </a:r>
          <a:endParaRPr lang="en-US" sz="3600" kern="1200" dirty="0"/>
        </a:p>
      </dsp:txBody>
      <dsp:txXfrm>
        <a:off x="388162" y="2502462"/>
        <a:ext cx="7763239" cy="2234131"/>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12A4751-DF9B-4E36-BB85-2557DBB4074C}">
      <dsp:nvSpPr>
        <dsp:cNvPr id="0" name=""/>
        <dsp:cNvSpPr/>
      </dsp:nvSpPr>
      <dsp:spPr>
        <a:xfrm>
          <a:off x="0" y="691521"/>
          <a:ext cx="8153399" cy="907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5643F01-98C6-49F4-81AB-061DA1E510FF}">
      <dsp:nvSpPr>
        <dsp:cNvPr id="0" name=""/>
        <dsp:cNvSpPr/>
      </dsp:nvSpPr>
      <dsp:spPr>
        <a:xfrm>
          <a:off x="388162" y="49128"/>
          <a:ext cx="7763239" cy="117375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725" tIns="0" rIns="215725" bIns="0" numCol="1" spcCol="1270" anchor="ctr" anchorCtr="0">
          <a:noAutofit/>
        </a:bodyPr>
        <a:lstStyle/>
        <a:p>
          <a:pPr lvl="0" algn="l" defTabSz="1600200">
            <a:lnSpc>
              <a:spcPct val="90000"/>
            </a:lnSpc>
            <a:spcBef>
              <a:spcPct val="0"/>
            </a:spcBef>
            <a:spcAft>
              <a:spcPct val="35000"/>
            </a:spcAft>
          </a:pPr>
          <a:r>
            <a:rPr lang="en-US" sz="3600" kern="1200" dirty="0" smtClean="0"/>
            <a:t>0 point for  incorrect missing number  </a:t>
          </a:r>
          <a:endParaRPr lang="en-US" sz="3600" kern="1200" dirty="0"/>
        </a:p>
      </dsp:txBody>
      <dsp:txXfrm>
        <a:off x="388162" y="49128"/>
        <a:ext cx="7763239" cy="1173752"/>
      </dsp:txXfrm>
    </dsp:sp>
    <dsp:sp modelId="{DDF99E10-CCF2-4171-A2E8-4931B1AFCFC2}">
      <dsp:nvSpPr>
        <dsp:cNvPr id="0" name=""/>
        <dsp:cNvSpPr/>
      </dsp:nvSpPr>
      <dsp:spPr>
        <a:xfrm>
          <a:off x="0" y="2490711"/>
          <a:ext cx="8153399" cy="907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F9A0B82-BD1A-4D52-99C2-20928E3B1C39}">
      <dsp:nvSpPr>
        <dsp:cNvPr id="0" name=""/>
        <dsp:cNvSpPr/>
      </dsp:nvSpPr>
      <dsp:spPr>
        <a:xfrm>
          <a:off x="388162" y="1793121"/>
          <a:ext cx="7763239" cy="122895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725" tIns="0" rIns="215725" bIns="0" numCol="1" spcCol="1270" anchor="ctr" anchorCtr="0">
          <a:noAutofit/>
        </a:bodyPr>
        <a:lstStyle/>
        <a:p>
          <a:pPr lvl="0" algn="l" defTabSz="1600200">
            <a:lnSpc>
              <a:spcPct val="90000"/>
            </a:lnSpc>
            <a:spcBef>
              <a:spcPct val="0"/>
            </a:spcBef>
            <a:spcAft>
              <a:spcPct val="35000"/>
            </a:spcAft>
          </a:pPr>
          <a:r>
            <a:rPr lang="en-US" sz="3600" kern="1200" dirty="0" smtClean="0"/>
            <a:t>0 point for  missing number if done after  3 second </a:t>
          </a:r>
          <a:endParaRPr lang="en-US" sz="3600" kern="1200" dirty="0"/>
        </a:p>
      </dsp:txBody>
      <dsp:txXfrm>
        <a:off x="388162" y="1793121"/>
        <a:ext cx="7763239" cy="1228950"/>
      </dsp:txXfrm>
    </dsp:sp>
    <dsp:sp modelId="{F9EB06CF-12C6-4AB4-A913-D96057C71D3E}">
      <dsp:nvSpPr>
        <dsp:cNvPr id="0" name=""/>
        <dsp:cNvSpPr/>
      </dsp:nvSpPr>
      <dsp:spPr>
        <a:xfrm>
          <a:off x="0" y="4123671"/>
          <a:ext cx="8153399" cy="907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E8ADFC4-5CBB-40FA-B779-8AECC6FBDB19}">
      <dsp:nvSpPr>
        <dsp:cNvPr id="0" name=""/>
        <dsp:cNvSpPr/>
      </dsp:nvSpPr>
      <dsp:spPr>
        <a:xfrm>
          <a:off x="388162" y="3592311"/>
          <a:ext cx="7763239" cy="10627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725" tIns="0" rIns="215725" bIns="0" numCol="1" spcCol="1270" anchor="ctr" anchorCtr="0">
          <a:noAutofit/>
        </a:bodyPr>
        <a:lstStyle/>
        <a:p>
          <a:pPr lvl="0" algn="l" defTabSz="1600200">
            <a:lnSpc>
              <a:spcPct val="90000"/>
            </a:lnSpc>
            <a:spcBef>
              <a:spcPct val="0"/>
            </a:spcBef>
            <a:spcAft>
              <a:spcPct val="35000"/>
            </a:spcAft>
          </a:pPr>
          <a:r>
            <a:rPr lang="en-US" sz="3600" kern="1200" dirty="0" smtClean="0"/>
            <a:t>0 points for pairs skipped</a:t>
          </a:r>
          <a:endParaRPr lang="en-US" sz="3600" kern="1200" dirty="0"/>
        </a:p>
      </dsp:txBody>
      <dsp:txXfrm>
        <a:off x="388162" y="3592311"/>
        <a:ext cx="7763239" cy="1062720"/>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5F6A5D6-57E5-4BFA-9174-1CFECDA22F80}">
      <dsp:nvSpPr>
        <dsp:cNvPr id="0" name=""/>
        <dsp:cNvSpPr/>
      </dsp:nvSpPr>
      <dsp:spPr>
        <a:xfrm>
          <a:off x="790" y="332503"/>
          <a:ext cx="3083532" cy="1850119"/>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ctr" defTabSz="1377950">
            <a:lnSpc>
              <a:spcPct val="90000"/>
            </a:lnSpc>
            <a:spcBef>
              <a:spcPct val="0"/>
            </a:spcBef>
            <a:spcAft>
              <a:spcPct val="35000"/>
            </a:spcAft>
          </a:pPr>
          <a:r>
            <a:rPr lang="en-US" sz="3100" kern="1200" dirty="0" smtClean="0"/>
            <a:t>Evidence of deductive reasoning </a:t>
          </a:r>
          <a:endParaRPr lang="en-US" sz="3100" kern="1200" dirty="0"/>
        </a:p>
      </dsp:txBody>
      <dsp:txXfrm>
        <a:off x="790" y="332503"/>
        <a:ext cx="3083532" cy="1850119"/>
      </dsp:txXfrm>
    </dsp:sp>
    <dsp:sp modelId="{BCA11477-0744-41D1-AF3B-1B2EB382D00F}">
      <dsp:nvSpPr>
        <dsp:cNvPr id="0" name=""/>
        <dsp:cNvSpPr/>
      </dsp:nvSpPr>
      <dsp:spPr>
        <a:xfrm>
          <a:off x="3392676" y="332503"/>
          <a:ext cx="3083532" cy="1850119"/>
        </a:xfrm>
        <a:prstGeom prst="rect">
          <a:avLst/>
        </a:prstGeom>
        <a:solidFill>
          <a:schemeClr val="accent3">
            <a:hueOff val="3874869"/>
            <a:satOff val="-12382"/>
            <a:lumOff val="-3137"/>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ctr" defTabSz="1377950">
            <a:lnSpc>
              <a:spcPct val="90000"/>
            </a:lnSpc>
            <a:spcBef>
              <a:spcPct val="0"/>
            </a:spcBef>
            <a:spcAft>
              <a:spcPct val="35000"/>
            </a:spcAft>
          </a:pPr>
          <a:r>
            <a:rPr lang="en-US" sz="3100" kern="1200" dirty="0" smtClean="0"/>
            <a:t>Evident of inductive reasoning </a:t>
          </a:r>
          <a:endParaRPr lang="en-US" sz="3100" kern="1200" dirty="0"/>
        </a:p>
      </dsp:txBody>
      <dsp:txXfrm>
        <a:off x="3392676" y="332503"/>
        <a:ext cx="3083532" cy="1850119"/>
      </dsp:txXfrm>
    </dsp:sp>
    <dsp:sp modelId="{3C60482B-B82B-42F0-A40B-1ED2C1D70DAD}">
      <dsp:nvSpPr>
        <dsp:cNvPr id="0" name=""/>
        <dsp:cNvSpPr/>
      </dsp:nvSpPr>
      <dsp:spPr>
        <a:xfrm>
          <a:off x="790" y="2490976"/>
          <a:ext cx="3083532" cy="1850119"/>
        </a:xfrm>
        <a:prstGeom prst="rect">
          <a:avLst/>
        </a:prstGeom>
        <a:solidFill>
          <a:schemeClr val="accent3">
            <a:hueOff val="7749738"/>
            <a:satOff val="-24763"/>
            <a:lumOff val="-6275"/>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ctr" defTabSz="1377950">
            <a:lnSpc>
              <a:spcPct val="90000"/>
            </a:lnSpc>
            <a:spcBef>
              <a:spcPct val="0"/>
            </a:spcBef>
            <a:spcAft>
              <a:spcPct val="35000"/>
            </a:spcAft>
          </a:pPr>
          <a:r>
            <a:rPr lang="en-US" sz="3100" kern="1200" dirty="0" smtClean="0"/>
            <a:t>Evidence of proficiency in visual spatial reasoning </a:t>
          </a:r>
          <a:endParaRPr lang="en-US" sz="3100" kern="1200" dirty="0"/>
        </a:p>
      </dsp:txBody>
      <dsp:txXfrm>
        <a:off x="790" y="2490976"/>
        <a:ext cx="3083532" cy="1850119"/>
      </dsp:txXfrm>
    </dsp:sp>
    <dsp:sp modelId="{2BB4FB16-3C84-460B-AA0A-528B16A63F4D}">
      <dsp:nvSpPr>
        <dsp:cNvPr id="0" name=""/>
        <dsp:cNvSpPr/>
      </dsp:nvSpPr>
      <dsp:spPr>
        <a:xfrm>
          <a:off x="3392676" y="2490976"/>
          <a:ext cx="3083532" cy="1850119"/>
        </a:xfrm>
        <a:prstGeom prst="rect">
          <a:avLst/>
        </a:prstGeom>
        <a:solidFill>
          <a:schemeClr val="accent3">
            <a:hueOff val="11624607"/>
            <a:satOff val="-37145"/>
            <a:lumOff val="-9412"/>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ctr" defTabSz="1377950">
            <a:lnSpc>
              <a:spcPct val="90000"/>
            </a:lnSpc>
            <a:spcBef>
              <a:spcPct val="0"/>
            </a:spcBef>
            <a:spcAft>
              <a:spcPct val="35000"/>
            </a:spcAft>
          </a:pPr>
          <a:r>
            <a:rPr lang="en-US" sz="3100" kern="1200" dirty="0" smtClean="0"/>
            <a:t>Evidence of procedural knowledge </a:t>
          </a:r>
          <a:endParaRPr lang="en-US" sz="3100" kern="1200" dirty="0"/>
        </a:p>
      </dsp:txBody>
      <dsp:txXfrm>
        <a:off x="3392676" y="2490976"/>
        <a:ext cx="3083532" cy="1850119"/>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fontAlgn="auto">
              <a:spcBef>
                <a:spcPts val="0"/>
              </a:spcBef>
              <a:spcAft>
                <a:spcPts val="0"/>
              </a:spcAft>
              <a:defRPr sz="1300">
                <a:latin typeface="+mn-lt"/>
                <a:cs typeface="+mn-cs"/>
              </a:defRPr>
            </a:lvl1pPr>
          </a:lstStyle>
          <a:p>
            <a:pPr>
              <a:defRPr/>
            </a:pPr>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fontAlgn="auto">
              <a:spcBef>
                <a:spcPts val="0"/>
              </a:spcBef>
              <a:spcAft>
                <a:spcPts val="0"/>
              </a:spcAft>
              <a:defRPr sz="1300">
                <a:latin typeface="+mn-lt"/>
                <a:cs typeface="+mn-cs"/>
              </a:defRPr>
            </a:lvl1pPr>
          </a:lstStyle>
          <a:p>
            <a:pPr>
              <a:defRPr/>
            </a:pPr>
            <a:fld id="{F3704E20-C25C-47C4-B969-86E669F7D982}" type="datetimeFigureOut">
              <a:rPr lang="en-US"/>
              <a:pPr>
                <a:defRPr/>
              </a:pPr>
              <a:t>11/26/2012</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smtClean="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fontAlgn="auto">
              <a:spcBef>
                <a:spcPts val="0"/>
              </a:spcBef>
              <a:spcAft>
                <a:spcPts val="0"/>
              </a:spcAft>
              <a:defRPr sz="13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fontAlgn="auto">
              <a:spcBef>
                <a:spcPts val="0"/>
              </a:spcBef>
              <a:spcAft>
                <a:spcPts val="0"/>
              </a:spcAft>
              <a:defRPr sz="1300">
                <a:latin typeface="+mn-lt"/>
                <a:cs typeface="+mn-cs"/>
              </a:defRPr>
            </a:lvl1pPr>
          </a:lstStyle>
          <a:p>
            <a:pPr>
              <a:defRPr/>
            </a:pPr>
            <a:fld id="{BBDC8BF1-6700-46EF-916C-3F55B966F52D}"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3A7290C-2CFD-4DEA-9D25-DE79E12F0462}" type="slidenum">
              <a:rPr lang="en-US" smtClean="0"/>
              <a:pPr/>
              <a:t>62</a:t>
            </a:fld>
            <a:endParaRPr lang="en-US"/>
          </a:p>
        </p:txBody>
      </p:sp>
    </p:spTree>
    <p:extLst>
      <p:ext uri="{BB962C8B-B14F-4D97-AF65-F5344CB8AC3E}">
        <p14:creationId xmlns="" xmlns:p14="http://schemas.microsoft.com/office/powerpoint/2010/main" val="41849706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 are</a:t>
            </a:r>
            <a:r>
              <a:rPr lang="en-US" baseline="0" dirty="0" smtClean="0"/>
              <a:t> the directions for completing the correct digit probes using the Monitoring Basic Skills </a:t>
            </a:r>
            <a:r>
              <a:rPr lang="en-US" baseline="0" dirty="0" err="1" smtClean="0"/>
              <a:t>Porgress</a:t>
            </a:r>
            <a:r>
              <a:rPr lang="en-US" baseline="0" dirty="0" smtClean="0"/>
              <a:t> (MBSP) probes. The scoring is very similar in </a:t>
            </a:r>
            <a:r>
              <a:rPr lang="en-US" baseline="0" dirty="0" err="1" smtClean="0"/>
              <a:t>Aimsweb</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83A7290C-2CFD-4DEA-9D25-DE79E12F0462}" type="slidenum">
              <a:rPr lang="en-US" smtClean="0"/>
              <a:pPr/>
              <a:t>69</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 through the directions in MBSP </a:t>
            </a:r>
            <a:endParaRPr lang="en-US" dirty="0"/>
          </a:p>
        </p:txBody>
      </p:sp>
      <p:sp>
        <p:nvSpPr>
          <p:cNvPr id="4" name="Slide Number Placeholder 3"/>
          <p:cNvSpPr>
            <a:spLocks noGrp="1"/>
          </p:cNvSpPr>
          <p:nvPr>
            <p:ph type="sldNum" sz="quarter" idx="10"/>
          </p:nvPr>
        </p:nvSpPr>
        <p:spPr/>
        <p:txBody>
          <a:bodyPr/>
          <a:lstStyle/>
          <a:p>
            <a:fld id="{83A7290C-2CFD-4DEA-9D25-DE79E12F0462}" type="slidenum">
              <a:rPr lang="en-US" smtClean="0"/>
              <a:pPr/>
              <a:t>71</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Turn to the appropriate page in your practice book. I am going to</a:t>
            </a:r>
            <a:r>
              <a:rPr lang="en-US" baseline="0" dirty="0" smtClean="0"/>
              <a:t> be the student. You will grade the sheet in your practice booklet. </a:t>
            </a:r>
            <a:endParaRPr lang="en-US" dirty="0"/>
          </a:p>
        </p:txBody>
      </p:sp>
      <p:sp>
        <p:nvSpPr>
          <p:cNvPr id="4" name="Slide Number Placeholder 3"/>
          <p:cNvSpPr>
            <a:spLocks noGrp="1"/>
          </p:cNvSpPr>
          <p:nvPr>
            <p:ph type="sldNum" sz="quarter" idx="10"/>
          </p:nvPr>
        </p:nvSpPr>
        <p:spPr/>
        <p:txBody>
          <a:bodyPr/>
          <a:lstStyle/>
          <a:p>
            <a:fld id="{83A7290C-2CFD-4DEA-9D25-DE79E12F0462}" type="slidenum">
              <a:rPr lang="en-US" smtClean="0"/>
              <a:pPr/>
              <a:t>75</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Turn to the appropriate page in your practice book. I am going to</a:t>
            </a:r>
            <a:r>
              <a:rPr lang="en-US" baseline="0" dirty="0" smtClean="0"/>
              <a:t> be the student. You will grade the sheet in your practice booklet. </a:t>
            </a:r>
            <a:endParaRPr lang="en-US" dirty="0"/>
          </a:p>
        </p:txBody>
      </p:sp>
      <p:sp>
        <p:nvSpPr>
          <p:cNvPr id="4" name="Slide Number Placeholder 3"/>
          <p:cNvSpPr>
            <a:spLocks noGrp="1"/>
          </p:cNvSpPr>
          <p:nvPr>
            <p:ph type="sldNum" sz="quarter" idx="10"/>
          </p:nvPr>
        </p:nvSpPr>
        <p:spPr/>
        <p:txBody>
          <a:bodyPr/>
          <a:lstStyle/>
          <a:p>
            <a:fld id="{83A7290C-2CFD-4DEA-9D25-DE79E12F0462}" type="slidenum">
              <a:rPr lang="en-US" smtClean="0"/>
              <a:pPr/>
              <a:t>16</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Turn to the appropriate page in your practice book. I am going to</a:t>
            </a:r>
            <a:r>
              <a:rPr lang="en-US" baseline="0" dirty="0" smtClean="0"/>
              <a:t> be the student. You will grade the sheet in your practice booklet. </a:t>
            </a:r>
            <a:endParaRPr lang="en-US" dirty="0"/>
          </a:p>
        </p:txBody>
      </p:sp>
      <p:sp>
        <p:nvSpPr>
          <p:cNvPr id="4" name="Slide Number Placeholder 3"/>
          <p:cNvSpPr>
            <a:spLocks noGrp="1"/>
          </p:cNvSpPr>
          <p:nvPr>
            <p:ph type="sldNum" sz="quarter" idx="10"/>
          </p:nvPr>
        </p:nvSpPr>
        <p:spPr/>
        <p:txBody>
          <a:bodyPr/>
          <a:lstStyle/>
          <a:p>
            <a:fld id="{83A7290C-2CFD-4DEA-9D25-DE79E12F0462}" type="slidenum">
              <a:rPr lang="en-US" smtClean="0"/>
              <a:pPr/>
              <a:t>25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 are</a:t>
            </a:r>
            <a:r>
              <a:rPr lang="en-US" baseline="0" dirty="0" smtClean="0"/>
              <a:t> the directions for completing the correct digit probes using the Monitoring Basic Skills </a:t>
            </a:r>
            <a:r>
              <a:rPr lang="en-US" baseline="0" dirty="0" err="1" smtClean="0"/>
              <a:t>Porgress</a:t>
            </a:r>
            <a:r>
              <a:rPr lang="en-US" baseline="0" dirty="0" smtClean="0"/>
              <a:t> (MBSP) probes. The scoring is very similar in </a:t>
            </a:r>
            <a:r>
              <a:rPr lang="en-US" baseline="0" dirty="0" err="1" smtClean="0"/>
              <a:t>Aimsweb</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83A7290C-2CFD-4DEA-9D25-DE79E12F0462}" type="slidenum">
              <a:rPr lang="en-US" smtClean="0"/>
              <a:pPr/>
              <a:t>55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 through the directions in MBSP </a:t>
            </a:r>
            <a:endParaRPr lang="en-US" dirty="0"/>
          </a:p>
        </p:txBody>
      </p:sp>
      <p:sp>
        <p:nvSpPr>
          <p:cNvPr id="4" name="Slide Number Placeholder 3"/>
          <p:cNvSpPr>
            <a:spLocks noGrp="1"/>
          </p:cNvSpPr>
          <p:nvPr>
            <p:ph type="sldNum" sz="quarter" idx="10"/>
          </p:nvPr>
        </p:nvSpPr>
        <p:spPr/>
        <p:txBody>
          <a:bodyPr/>
          <a:lstStyle/>
          <a:p>
            <a:fld id="{83A7290C-2CFD-4DEA-9D25-DE79E12F0462}" type="slidenum">
              <a:rPr lang="en-US" smtClean="0"/>
              <a:pPr/>
              <a:t>57</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7168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Counting the correct digits is more sensitive than just if the answer is correct.</a:t>
            </a:r>
          </a:p>
        </p:txBody>
      </p:sp>
      <p:sp>
        <p:nvSpPr>
          <p:cNvPr id="71684" name="Slide Number Placeholder 3"/>
          <p:cNvSpPr>
            <a:spLocks noGrp="1"/>
          </p:cNvSpPr>
          <p:nvPr>
            <p:ph type="sldNum" sz="quarter" idx="5"/>
          </p:nvPr>
        </p:nvSpPr>
        <p:spPr bwMode="auto">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85372" indent="-302066">
              <a:defRPr>
                <a:solidFill>
                  <a:schemeClr val="tx1"/>
                </a:solidFill>
                <a:latin typeface="Calibri" pitchFamily="34" charset="0"/>
              </a:defRPr>
            </a:lvl2pPr>
            <a:lvl3pPr marL="1208265" indent="-241653">
              <a:defRPr>
                <a:solidFill>
                  <a:schemeClr val="tx1"/>
                </a:solidFill>
                <a:latin typeface="Calibri" pitchFamily="34" charset="0"/>
              </a:defRPr>
            </a:lvl3pPr>
            <a:lvl4pPr marL="1691571" indent="-241653">
              <a:defRPr>
                <a:solidFill>
                  <a:schemeClr val="tx1"/>
                </a:solidFill>
                <a:latin typeface="Calibri" pitchFamily="34" charset="0"/>
              </a:defRPr>
            </a:lvl4pPr>
            <a:lvl5pPr marL="2174878" indent="-241653">
              <a:defRPr>
                <a:solidFill>
                  <a:schemeClr val="tx1"/>
                </a:solidFill>
                <a:latin typeface="Calibri" pitchFamily="34" charset="0"/>
              </a:defRPr>
            </a:lvl5pPr>
            <a:lvl6pPr marL="2658184" indent="-241653" fontAlgn="base">
              <a:spcBef>
                <a:spcPct val="0"/>
              </a:spcBef>
              <a:spcAft>
                <a:spcPct val="0"/>
              </a:spcAft>
              <a:defRPr>
                <a:solidFill>
                  <a:schemeClr val="tx1"/>
                </a:solidFill>
                <a:latin typeface="Calibri" pitchFamily="34" charset="0"/>
              </a:defRPr>
            </a:lvl6pPr>
            <a:lvl7pPr marL="3141490" indent="-241653" fontAlgn="base">
              <a:spcBef>
                <a:spcPct val="0"/>
              </a:spcBef>
              <a:spcAft>
                <a:spcPct val="0"/>
              </a:spcAft>
              <a:defRPr>
                <a:solidFill>
                  <a:schemeClr val="tx1"/>
                </a:solidFill>
                <a:latin typeface="Calibri" pitchFamily="34" charset="0"/>
              </a:defRPr>
            </a:lvl7pPr>
            <a:lvl8pPr marL="3624796" indent="-241653" fontAlgn="base">
              <a:spcBef>
                <a:spcPct val="0"/>
              </a:spcBef>
              <a:spcAft>
                <a:spcPct val="0"/>
              </a:spcAft>
              <a:defRPr>
                <a:solidFill>
                  <a:schemeClr val="tx1"/>
                </a:solidFill>
                <a:latin typeface="Calibri" pitchFamily="34" charset="0"/>
              </a:defRPr>
            </a:lvl8pPr>
            <a:lvl9pPr marL="4108102" indent="-241653"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36D22D11-1996-4204-934A-29D4765D7ED3}" type="slidenum">
              <a:rPr lang="en-US" smtClean="0"/>
              <a:pPr fontAlgn="base">
                <a:spcBef>
                  <a:spcPct val="0"/>
                </a:spcBef>
                <a:spcAft>
                  <a:spcPct val="0"/>
                </a:spcAft>
                <a:defRPr/>
              </a:pPr>
              <a:t>58</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3A7290C-2CFD-4DEA-9D25-DE79E12F0462}" type="slidenum">
              <a:rPr lang="en-US" smtClean="0"/>
              <a:pPr/>
              <a:t>59</a:t>
            </a:fld>
            <a:endParaRPr lang="en-US"/>
          </a:p>
        </p:txBody>
      </p:sp>
    </p:spTree>
    <p:extLst>
      <p:ext uri="{BB962C8B-B14F-4D97-AF65-F5344CB8AC3E}">
        <p14:creationId xmlns="" xmlns:p14="http://schemas.microsoft.com/office/powerpoint/2010/main" val="31503227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3A7290C-2CFD-4DEA-9D25-DE79E12F0462}" type="slidenum">
              <a:rPr lang="en-US" smtClean="0"/>
              <a:pPr/>
              <a:t>60</a:t>
            </a:fld>
            <a:endParaRPr lang="en-US"/>
          </a:p>
        </p:txBody>
      </p:sp>
    </p:spTree>
    <p:extLst>
      <p:ext uri="{BB962C8B-B14F-4D97-AF65-F5344CB8AC3E}">
        <p14:creationId xmlns="" xmlns:p14="http://schemas.microsoft.com/office/powerpoint/2010/main" val="11507525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Turn to the appropriate page in your practice book. I am going to</a:t>
            </a:r>
            <a:r>
              <a:rPr lang="en-US" baseline="0" dirty="0" smtClean="0"/>
              <a:t> be the student. You will grade the sheet in your practice booklet. </a:t>
            </a:r>
            <a:endParaRPr lang="en-US" dirty="0"/>
          </a:p>
        </p:txBody>
      </p:sp>
      <p:sp>
        <p:nvSpPr>
          <p:cNvPr id="4" name="Slide Number Placeholder 3"/>
          <p:cNvSpPr>
            <a:spLocks noGrp="1"/>
          </p:cNvSpPr>
          <p:nvPr>
            <p:ph type="sldNum" sz="quarter" idx="10"/>
          </p:nvPr>
        </p:nvSpPr>
        <p:spPr/>
        <p:txBody>
          <a:bodyPr/>
          <a:lstStyle/>
          <a:p>
            <a:fld id="{83A7290C-2CFD-4DEA-9D25-DE79E12F0462}" type="slidenum">
              <a:rPr lang="en-US" smtClean="0"/>
              <a:pPr/>
              <a:t>61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useBgFill="1">
        <p:nvSpPr>
          <p:cNvPr id="5" name="Rounded Rectangle 4"/>
          <p:cNvSpPr/>
          <p:nvPr/>
        </p:nvSpPr>
        <p:spPr>
          <a:xfrm>
            <a:off x="65088" y="69850"/>
            <a:ext cx="9013825" cy="6691313"/>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p:nvSpPr>
        <p:spPr>
          <a:xfrm>
            <a:off x="63500" y="1449388"/>
            <a:ext cx="9020175" cy="15271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6"/>
          <p:cNvSpPr/>
          <p:nvPr/>
        </p:nvSpPr>
        <p:spPr>
          <a:xfrm>
            <a:off x="63500" y="1397000"/>
            <a:ext cx="9020175" cy="12065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Rectangle 9"/>
          <p:cNvSpPr/>
          <p:nvPr/>
        </p:nvSpPr>
        <p:spPr>
          <a:xfrm>
            <a:off x="63500" y="2976563"/>
            <a:ext cx="9020175" cy="111125"/>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lang="en-US" smtClean="0"/>
              <a:t>Click to edit Master title style</a:t>
            </a:r>
            <a:endParaRPr lang="en-US"/>
          </a:p>
        </p:txBody>
      </p:sp>
      <p:sp>
        <p:nvSpPr>
          <p:cNvPr id="11" name="Date Placeholder 27"/>
          <p:cNvSpPr>
            <a:spLocks noGrp="1"/>
          </p:cNvSpPr>
          <p:nvPr>
            <p:ph type="dt" sz="half" idx="10"/>
          </p:nvPr>
        </p:nvSpPr>
        <p:spPr/>
        <p:txBody>
          <a:bodyPr/>
          <a:lstStyle>
            <a:lvl1pPr>
              <a:defRPr/>
            </a:lvl1pPr>
          </a:lstStyle>
          <a:p>
            <a:pPr>
              <a:defRPr/>
            </a:pPr>
            <a:fld id="{BE12B76F-B0D7-43E8-825F-A14A354FE552}" type="datetimeFigureOut">
              <a:rPr lang="en-US"/>
              <a:pPr>
                <a:defRPr/>
              </a:pPr>
              <a:t>11/26/2012</a:t>
            </a:fld>
            <a:endParaRPr lang="en-US"/>
          </a:p>
        </p:txBody>
      </p:sp>
      <p:sp>
        <p:nvSpPr>
          <p:cNvPr id="12" name="Footer Placeholder 16"/>
          <p:cNvSpPr>
            <a:spLocks noGrp="1"/>
          </p:cNvSpPr>
          <p:nvPr>
            <p:ph type="ftr" sz="quarter" idx="11"/>
          </p:nvPr>
        </p:nvSpPr>
        <p:spPr/>
        <p:txBody>
          <a:bodyPr/>
          <a:lstStyle>
            <a:lvl1pPr>
              <a:defRPr/>
            </a:lvl1pPr>
          </a:lstStyle>
          <a:p>
            <a:pPr>
              <a:defRPr/>
            </a:pPr>
            <a:endParaRPr lang="en-US"/>
          </a:p>
        </p:txBody>
      </p:sp>
      <p:sp>
        <p:nvSpPr>
          <p:cNvPr id="13" name="Slide Number Placeholder 28"/>
          <p:cNvSpPr>
            <a:spLocks noGrp="1"/>
          </p:cNvSpPr>
          <p:nvPr>
            <p:ph type="sldNum" sz="quarter" idx="12"/>
          </p:nvPr>
        </p:nvSpPr>
        <p:spPr/>
        <p:txBody>
          <a:bodyPr/>
          <a:lstStyle>
            <a:lvl1pPr>
              <a:defRPr sz="1400">
                <a:solidFill>
                  <a:srgbClr val="FFFFFF"/>
                </a:solidFill>
              </a:defRPr>
            </a:lvl1pPr>
          </a:lstStyle>
          <a:p>
            <a:pPr>
              <a:defRPr/>
            </a:pPr>
            <a:fld id="{6B41D74E-8EBA-4692-A567-3DEECBC6E98E}"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43AD4CF6-462C-4D69-A74A-5098F4C845F4}" type="datetimeFigureOut">
              <a:rPr lang="en-US"/>
              <a:pPr>
                <a:defRPr/>
              </a:pPr>
              <a:t>11/26/2012</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BEBC0A07-7ED8-462A-8FFC-989518E593F6}"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4495AB4E-F252-42EE-A428-531E42AD037C}" type="datetimeFigureOut">
              <a:rPr lang="en-US"/>
              <a:pPr>
                <a:defRPr/>
              </a:pPr>
              <a:t>11/26/2012</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51CEE074-71B2-4B54-BEE9-2C39268F0315}"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212725" y="0"/>
            <a:ext cx="7772400" cy="1143000"/>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98500" y="1816100"/>
            <a:ext cx="3810000" cy="4267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60900" y="1816100"/>
            <a:ext cx="3810000" cy="4267200"/>
          </a:xfrm>
        </p:spPr>
        <p:txBody>
          <a:bodyPr/>
          <a:lstStyle/>
          <a:p>
            <a:pPr lvl="0"/>
            <a:endParaRPr lang="en-US" noProof="0" smtClean="0"/>
          </a:p>
        </p:txBody>
      </p:sp>
      <p:sp>
        <p:nvSpPr>
          <p:cNvPr id="5" name="Footer Placeholder 4"/>
          <p:cNvSpPr>
            <a:spLocks noGrp="1"/>
          </p:cNvSpPr>
          <p:nvPr>
            <p:ph type="ftr" sz="quarter" idx="10"/>
          </p:nvPr>
        </p:nvSpPr>
        <p:spPr>
          <a:xfrm>
            <a:off x="127000" y="6399213"/>
            <a:ext cx="4186238" cy="458787"/>
          </a:xfrm>
          <a:prstGeom prst="rect">
            <a:avLst/>
          </a:prstGeom>
        </p:spPr>
        <p:txBody>
          <a:bodyPr vert="horz" wrap="square" lIns="91440" tIns="45720" rIns="91440" bIns="45720" numCol="1" anchor="t" anchorCtr="0" compatLnSpc="1">
            <a:prstTxWarp prst="textNoShape">
              <a:avLst/>
            </a:prstTxWarp>
          </a:bodyPr>
          <a:lstStyle>
            <a:lvl1pPr eaLnBrk="0" hangingPunct="0">
              <a:defRPr/>
            </a:lvl1pPr>
          </a:lstStyle>
          <a:p>
            <a:endParaRPr lang="en-US"/>
          </a:p>
        </p:txBody>
      </p:sp>
      <p:sp>
        <p:nvSpPr>
          <p:cNvPr id="6" name="Slide Number Placeholder 5"/>
          <p:cNvSpPr>
            <a:spLocks noGrp="1"/>
          </p:cNvSpPr>
          <p:nvPr>
            <p:ph type="sldNum" sz="quarter" idx="11"/>
          </p:nvPr>
        </p:nvSpPr>
        <p:spPr/>
        <p:txBody>
          <a:bodyPr/>
          <a:lstStyle>
            <a:lvl1pPr>
              <a:defRPr/>
            </a:lvl1pPr>
          </a:lstStyle>
          <a:p>
            <a:fld id="{44E8C6C2-4BA9-487A-B007-2B28B52FDF92}" type="slidenum">
              <a:rPr lang="en-US"/>
              <a:pPr/>
              <a:t>‹#›</a:t>
            </a:fld>
            <a:endParaRPr lang="en-US"/>
          </a:p>
        </p:txBody>
      </p:sp>
    </p:spTree>
  </p:cSld>
  <p:clrMapOvr>
    <a:masterClrMapping/>
  </p:clrMapOvr>
  <p:transition spd="med">
    <p:newsflash/>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
          </p:nvPr>
        </p:nvSpPr>
        <p:spPr>
          <a:xfrm>
            <a:off x="914400" y="1447800"/>
            <a:ext cx="77724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B9A6858C-94DD-4219-BE95-C578B40ECAEC}" type="datetimeFigureOut">
              <a:rPr lang="en-US"/>
              <a:pPr>
                <a:defRPr/>
              </a:pPr>
              <a:t>11/26/2012</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C656C7E8-A57F-4930-A07A-D6EB3B87FC5F}"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useBgFill="1">
        <p:nvSpPr>
          <p:cNvPr id="5" name="Rounded Rectangle 4"/>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p:nvSpPr>
        <p:spPr>
          <a:xfrm flipV="1">
            <a:off x="69850" y="2376488"/>
            <a:ext cx="9013825" cy="920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6"/>
          <p:cNvSpPr/>
          <p:nvPr/>
        </p:nvSpPr>
        <p:spPr>
          <a:xfrm>
            <a:off x="69850" y="2341563"/>
            <a:ext cx="9013825" cy="46037"/>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tangle 7"/>
          <p:cNvSpPr/>
          <p:nvPr/>
        </p:nvSpPr>
        <p:spPr>
          <a:xfrm>
            <a:off x="68263" y="2468563"/>
            <a:ext cx="9015412" cy="4603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722313" y="952500"/>
            <a:ext cx="7772400" cy="1362075"/>
          </a:xfrm>
        </p:spPr>
        <p:txBody>
          <a:bodyPr/>
          <a:lstStyle>
            <a:lvl1pPr algn="l">
              <a:buNone/>
              <a:defRPr sz="4000" b="0" cap="none"/>
            </a:lvl1pPr>
          </a:lstStyle>
          <a:p>
            <a:r>
              <a:rPr lang="en-US" smtClean="0"/>
              <a:t>Click to edit Master title style</a:t>
            </a:r>
            <a:endParaRPr lang="en-US"/>
          </a:p>
        </p:txBody>
      </p:sp>
      <p:sp>
        <p:nvSpPr>
          <p:cNvPr id="3" name="Text Placeholder 2"/>
          <p:cNvSpPr>
            <a:spLocks noGrp="1"/>
          </p:cNvSpPr>
          <p:nvPr>
            <p:ph type="body" idx="1"/>
          </p:nvPr>
        </p:nvSpPr>
        <p:spPr>
          <a:xfrm>
            <a:off x="722313" y="2547938"/>
            <a:ext cx="7772400" cy="1338262"/>
          </a:xfrm>
        </p:spPr>
        <p:txBody>
          <a:bodyPr/>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9" name="Date Placeholder 3"/>
          <p:cNvSpPr>
            <a:spLocks noGrp="1"/>
          </p:cNvSpPr>
          <p:nvPr>
            <p:ph type="dt" sz="half" idx="10"/>
          </p:nvPr>
        </p:nvSpPr>
        <p:spPr/>
        <p:txBody>
          <a:bodyPr/>
          <a:lstStyle>
            <a:lvl1pPr>
              <a:defRPr/>
            </a:lvl1pPr>
          </a:lstStyle>
          <a:p>
            <a:pPr>
              <a:defRPr/>
            </a:pPr>
            <a:fld id="{1253B426-0FF3-4C8B-8455-9B8BBC126D87}" type="datetimeFigureOut">
              <a:rPr lang="en-US"/>
              <a:pPr>
                <a:defRPr/>
              </a:pPr>
              <a:t>11/26/2012</a:t>
            </a:fld>
            <a:endParaRPr lang="en-US"/>
          </a:p>
        </p:txBody>
      </p:sp>
      <p:sp>
        <p:nvSpPr>
          <p:cNvPr id="10" name="Footer Placeholder 4"/>
          <p:cNvSpPr>
            <a:spLocks noGrp="1"/>
          </p:cNvSpPr>
          <p:nvPr>
            <p:ph type="ftr" sz="quarter" idx="11"/>
          </p:nvPr>
        </p:nvSpPr>
        <p:spPr>
          <a:xfrm>
            <a:off x="800100" y="6172200"/>
            <a:ext cx="4000500" cy="457200"/>
          </a:xfrm>
        </p:spPr>
        <p:txBody>
          <a:bodyPr/>
          <a:lstStyle>
            <a:lvl1pPr>
              <a:defRPr/>
            </a:lvl1pPr>
          </a:lstStyle>
          <a:p>
            <a:pPr>
              <a:defRPr/>
            </a:pPr>
            <a:endParaRPr lang="en-US"/>
          </a:p>
        </p:txBody>
      </p:sp>
      <p:sp>
        <p:nvSpPr>
          <p:cNvPr id="11" name="Slide Number Placeholder 5"/>
          <p:cNvSpPr>
            <a:spLocks noGrp="1"/>
          </p:cNvSpPr>
          <p:nvPr>
            <p:ph type="sldNum" sz="quarter" idx="12"/>
          </p:nvPr>
        </p:nvSpPr>
        <p:spPr>
          <a:xfrm>
            <a:off x="146050" y="6208713"/>
            <a:ext cx="457200" cy="457200"/>
          </a:xfrm>
        </p:spPr>
        <p:txBody>
          <a:bodyPr/>
          <a:lstStyle>
            <a:lvl1pPr>
              <a:defRPr/>
            </a:lvl1pPr>
          </a:lstStyle>
          <a:p>
            <a:pPr>
              <a:defRPr/>
            </a:pPr>
            <a:fld id="{B941F8F7-1398-4E06-A17D-71B705479028}"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
          </p:nvPr>
        </p:nvSpPr>
        <p:spPr>
          <a:xfrm>
            <a:off x="914400" y="1447800"/>
            <a:ext cx="374904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4933950" y="1447800"/>
            <a:ext cx="374904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B92054BA-0F23-4327-BA4B-26CB1F9CB5E2}" type="datetimeFigureOut">
              <a:rPr lang="en-US"/>
              <a:pPr>
                <a:defRPr/>
              </a:pPr>
              <a:t>11/26/2012</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44BD425A-A8F4-49AC-83C6-2A1F88D9B2BC}"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anchor="b">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anchor="b">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11" name="Content Placeholder 10"/>
          <p:cNvSpPr>
            <a:spLocks noGrp="1"/>
          </p:cNvSpPr>
          <p:nvPr>
            <p:ph sz="half" idx="2"/>
          </p:nvPr>
        </p:nvSpPr>
        <p:spPr>
          <a:xfrm>
            <a:off x="914400" y="2247900"/>
            <a:ext cx="37338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half" idx="4"/>
          </p:nvPr>
        </p:nvSpPr>
        <p:spPr>
          <a:xfrm>
            <a:off x="4953000" y="2247900"/>
            <a:ext cx="37338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3"/>
          <p:cNvSpPr>
            <a:spLocks noGrp="1"/>
          </p:cNvSpPr>
          <p:nvPr>
            <p:ph type="dt" sz="half" idx="10"/>
          </p:nvPr>
        </p:nvSpPr>
        <p:spPr/>
        <p:txBody>
          <a:bodyPr/>
          <a:lstStyle>
            <a:lvl1pPr>
              <a:defRPr/>
            </a:lvl1pPr>
          </a:lstStyle>
          <a:p>
            <a:pPr>
              <a:defRPr/>
            </a:pPr>
            <a:fld id="{6CE5DAB6-0419-4DDD-8AA9-0350BD39A9A6}" type="datetimeFigureOut">
              <a:rPr lang="en-US"/>
              <a:pPr>
                <a:defRPr/>
              </a:pPr>
              <a:t>11/26/2012</a:t>
            </a:fld>
            <a:endParaRPr lang="en-US"/>
          </a:p>
        </p:txBody>
      </p:sp>
      <p:sp>
        <p:nvSpPr>
          <p:cNvPr id="8" name="Footer Placeholder 2"/>
          <p:cNvSpPr>
            <a:spLocks noGrp="1"/>
          </p:cNvSpPr>
          <p:nvPr>
            <p:ph type="ftr" sz="quarter" idx="11"/>
          </p:nvPr>
        </p:nvSpPr>
        <p:spPr/>
        <p:txBody>
          <a:bodyPr/>
          <a:lstStyle>
            <a:lvl1pPr>
              <a:defRPr/>
            </a:lvl1pPr>
          </a:lstStyle>
          <a:p>
            <a:pPr>
              <a:defRPr/>
            </a:pPr>
            <a:endParaRPr lang="en-US"/>
          </a:p>
        </p:txBody>
      </p:sp>
      <p:sp>
        <p:nvSpPr>
          <p:cNvPr id="9" name="Slide Number Placeholder 22"/>
          <p:cNvSpPr>
            <a:spLocks noGrp="1"/>
          </p:cNvSpPr>
          <p:nvPr>
            <p:ph type="sldNum" sz="quarter" idx="12"/>
          </p:nvPr>
        </p:nvSpPr>
        <p:spPr/>
        <p:txBody>
          <a:bodyPr/>
          <a:lstStyle>
            <a:lvl1pPr>
              <a:defRPr/>
            </a:lvl1pPr>
          </a:lstStyle>
          <a:p>
            <a:pPr>
              <a:defRPr/>
            </a:pPr>
            <a:fld id="{79FE7DCF-0AA0-44C6-ADFD-DF53B394B66E}"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fld id="{EC396978-B03F-4EE4-8FE1-A6742A7C087D}" type="datetimeFigureOut">
              <a:rPr lang="en-US"/>
              <a:pPr>
                <a:defRPr/>
              </a:pPr>
              <a:t>11/26/2012</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22"/>
          <p:cNvSpPr>
            <a:spLocks noGrp="1"/>
          </p:cNvSpPr>
          <p:nvPr>
            <p:ph type="sldNum" sz="quarter" idx="12"/>
          </p:nvPr>
        </p:nvSpPr>
        <p:spPr/>
        <p:txBody>
          <a:bodyPr/>
          <a:lstStyle>
            <a:lvl1pPr>
              <a:defRPr/>
            </a:lvl1pPr>
          </a:lstStyle>
          <a:p>
            <a:pPr>
              <a:defRPr/>
            </a:pPr>
            <a:fld id="{AE2046E3-D041-4D11-9A05-B1B91E59E88A}"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fld id="{6DAD458A-BCE1-446B-86E8-CAA10C802782}" type="datetimeFigureOut">
              <a:rPr lang="en-US"/>
              <a:pPr>
                <a:defRPr/>
              </a:pPr>
              <a:t>11/26/2012</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22"/>
          <p:cNvSpPr>
            <a:spLocks noGrp="1"/>
          </p:cNvSpPr>
          <p:nvPr>
            <p:ph type="sldNum" sz="quarter" idx="12"/>
          </p:nvPr>
        </p:nvSpPr>
        <p:spPr/>
        <p:txBody>
          <a:bodyPr/>
          <a:lstStyle>
            <a:lvl1pPr>
              <a:defRPr/>
            </a:lvl1pPr>
          </a:lstStyle>
          <a:p>
            <a:pPr>
              <a:defRPr/>
            </a:pPr>
            <a:fld id="{6E3DE8A5-BB14-4CDE-9CF4-77225FA34BE2}"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useBgFill="1">
        <p:nvSpPr>
          <p:cNvPr id="6" name="Rounded Rectangle 5"/>
          <p:cNvSpPr/>
          <p:nvPr/>
        </p:nvSpPr>
        <p:spPr>
          <a:xfrm>
            <a:off x="63500" y="69850"/>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914400" y="273050"/>
            <a:ext cx="7772400" cy="1143000"/>
          </a:xfrm>
        </p:spPr>
        <p:txBody>
          <a:bodyPr/>
          <a:lstStyle>
            <a:lvl1pPr algn="l">
              <a:buNone/>
              <a:defRPr sz="4000" b="0"/>
            </a:lvl1pPr>
          </a:lstStyle>
          <a:p>
            <a:r>
              <a:rPr lang="en-US" smtClean="0"/>
              <a:t>Click to edit Master title style</a:t>
            </a:r>
            <a:endParaRPr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1" name="Content Placeholder 10"/>
          <p:cNvSpPr>
            <a:spLocks noGrp="1"/>
          </p:cNvSpPr>
          <p:nvPr>
            <p:ph sz="quarter" idx="1"/>
          </p:nvPr>
        </p:nvSpPr>
        <p:spPr>
          <a:xfrm>
            <a:off x="2971800" y="1600200"/>
            <a:ext cx="57150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4"/>
          <p:cNvSpPr>
            <a:spLocks noGrp="1"/>
          </p:cNvSpPr>
          <p:nvPr>
            <p:ph type="dt" sz="half" idx="10"/>
          </p:nvPr>
        </p:nvSpPr>
        <p:spPr/>
        <p:txBody>
          <a:bodyPr/>
          <a:lstStyle>
            <a:lvl1pPr>
              <a:defRPr/>
            </a:lvl1pPr>
          </a:lstStyle>
          <a:p>
            <a:pPr>
              <a:defRPr/>
            </a:pPr>
            <a:fld id="{0DDDC92F-8CEA-434B-B4B2-F6111C84C716}" type="datetimeFigureOut">
              <a:rPr lang="en-US"/>
              <a:pPr>
                <a:defRPr/>
              </a:pPr>
              <a:t>11/26/2012</a:t>
            </a:fld>
            <a:endParaRPr lang="en-US"/>
          </a:p>
        </p:txBody>
      </p:sp>
      <p:sp>
        <p:nvSpPr>
          <p:cNvPr id="8" name="Footer Placeholder 5"/>
          <p:cNvSpPr>
            <a:spLocks noGrp="1"/>
          </p:cNvSpPr>
          <p:nvPr>
            <p:ph type="ftr" sz="quarter" idx="11"/>
          </p:nvPr>
        </p:nvSpPr>
        <p:spPr/>
        <p:txBody>
          <a:bodyPr/>
          <a:lstStyle>
            <a:lvl1pPr>
              <a:defRPr/>
            </a:lvl1pPr>
          </a:lstStyle>
          <a:p>
            <a:pPr>
              <a:defRPr/>
            </a:pPr>
            <a:endParaRPr lang="en-US"/>
          </a:p>
        </p:txBody>
      </p:sp>
      <p:sp>
        <p:nvSpPr>
          <p:cNvPr id="9" name="Slide Number Placeholder 6"/>
          <p:cNvSpPr>
            <a:spLocks noGrp="1"/>
          </p:cNvSpPr>
          <p:nvPr>
            <p:ph type="sldNum" sz="quarter" idx="12"/>
          </p:nvPr>
        </p:nvSpPr>
        <p:spPr/>
        <p:txBody>
          <a:bodyPr/>
          <a:lstStyle>
            <a:lvl1pPr>
              <a:defRPr/>
            </a:lvl1pPr>
          </a:lstStyle>
          <a:p>
            <a:pPr>
              <a:defRPr/>
            </a:pPr>
            <a:fld id="{ACF87B99-56D4-4446-B2ED-525ACA9215E9}"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4"/>
          <p:cNvSpPr/>
          <p:nvPr/>
        </p:nvSpPr>
        <p:spPr>
          <a:xfrm flipV="1">
            <a:off x="68263" y="4683125"/>
            <a:ext cx="9007475" cy="920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p:nvSpPr>
        <p:spPr>
          <a:xfrm>
            <a:off x="68263" y="4649788"/>
            <a:ext cx="9007475" cy="46037"/>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6"/>
          <p:cNvSpPr/>
          <p:nvPr/>
        </p:nvSpPr>
        <p:spPr>
          <a:xfrm>
            <a:off x="68263" y="4773613"/>
            <a:ext cx="9007475" cy="47625"/>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normAutofit/>
          </a:bodyPr>
          <a:lstStyle>
            <a:lvl1pPr marL="0" indent="0">
              <a:buNone/>
              <a:defRPr sz="3200"/>
            </a:lvl1pPr>
          </a:lstStyle>
          <a:p>
            <a:pPr lvl="0"/>
            <a:r>
              <a:rPr lang="en-US" noProof="0" smtClean="0"/>
              <a:t>Click icon to add picture</a:t>
            </a:r>
            <a:endParaRPr lang="en-US" noProof="0" dirty="0"/>
          </a:p>
        </p:txBody>
      </p:sp>
      <p:sp>
        <p:nvSpPr>
          <p:cNvPr id="8" name="Date Placeholder 4"/>
          <p:cNvSpPr>
            <a:spLocks noGrp="1"/>
          </p:cNvSpPr>
          <p:nvPr>
            <p:ph type="dt" sz="half" idx="10"/>
          </p:nvPr>
        </p:nvSpPr>
        <p:spPr/>
        <p:txBody>
          <a:bodyPr/>
          <a:lstStyle>
            <a:lvl1pPr>
              <a:defRPr/>
            </a:lvl1pPr>
          </a:lstStyle>
          <a:p>
            <a:pPr>
              <a:defRPr/>
            </a:pPr>
            <a:fld id="{4E53F568-93F5-4749-9DCB-A6B5E5938604}" type="datetimeFigureOut">
              <a:rPr lang="en-US"/>
              <a:pPr>
                <a:defRPr/>
              </a:pPr>
              <a:t>11/26/2012</a:t>
            </a:fld>
            <a:endParaRPr lang="en-US"/>
          </a:p>
        </p:txBody>
      </p:sp>
      <p:sp>
        <p:nvSpPr>
          <p:cNvPr id="9" name="Footer Placeholder 5"/>
          <p:cNvSpPr>
            <a:spLocks noGrp="1"/>
          </p:cNvSpPr>
          <p:nvPr>
            <p:ph type="ftr" sz="quarter" idx="11"/>
          </p:nvPr>
        </p:nvSpPr>
        <p:spPr>
          <a:xfrm>
            <a:off x="914400" y="6172200"/>
            <a:ext cx="3886200" cy="457200"/>
          </a:xfrm>
        </p:spPr>
        <p:txBody>
          <a:bodyPr/>
          <a:lstStyle>
            <a:lvl1pPr>
              <a:defRPr/>
            </a:lvl1pPr>
          </a:lstStyle>
          <a:p>
            <a:pPr>
              <a:defRPr/>
            </a:pPr>
            <a:endParaRPr lang="en-US"/>
          </a:p>
        </p:txBody>
      </p:sp>
      <p:sp>
        <p:nvSpPr>
          <p:cNvPr id="10" name="Slide Number Placeholder 6"/>
          <p:cNvSpPr>
            <a:spLocks noGrp="1"/>
          </p:cNvSpPr>
          <p:nvPr>
            <p:ph type="sldNum" sz="quarter" idx="12"/>
          </p:nvPr>
        </p:nvSpPr>
        <p:spPr>
          <a:xfrm>
            <a:off x="146050" y="6208713"/>
            <a:ext cx="457200" cy="457200"/>
          </a:xfrm>
        </p:spPr>
        <p:txBody>
          <a:bodyPr/>
          <a:lstStyle>
            <a:lvl1pPr>
              <a:defRPr/>
            </a:lvl1pPr>
          </a:lstStyle>
          <a:p>
            <a:pPr>
              <a:defRPr/>
            </a:pPr>
            <a:fld id="{98BF2E31-9DBF-4347-A5DA-082827282690}"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useBgFill="1">
        <p:nvSpPr>
          <p:cNvPr id="8" name="Rounded Rectangle 7"/>
          <p:cNvSpPr/>
          <p:nvPr/>
        </p:nvSpPr>
        <p:spPr>
          <a:xfrm>
            <a:off x="63500" y="69850"/>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28" name="Title Placeholder 21"/>
          <p:cNvSpPr>
            <a:spLocks noGrp="1"/>
          </p:cNvSpPr>
          <p:nvPr>
            <p:ph type="title"/>
          </p:nvPr>
        </p:nvSpPr>
        <p:spPr bwMode="auto">
          <a:xfrm>
            <a:off x="914400" y="274638"/>
            <a:ext cx="7772400" cy="1143000"/>
          </a:xfrm>
          <a:prstGeom prst="rect">
            <a:avLst/>
          </a:prstGeom>
          <a:noFill/>
          <a:ln w="9525">
            <a:noFill/>
            <a:miter lim="800000"/>
            <a:headEnd/>
            <a:tailEnd/>
          </a:ln>
        </p:spPr>
        <p:txBody>
          <a:bodyPr vert="horz" wrap="square" lIns="91440" tIns="45720" rIns="91440" bIns="91440" numCol="1" anchor="b" anchorCtr="0" compatLnSpc="1">
            <a:prstTxWarp prst="textNoShape">
              <a:avLst/>
            </a:prstTxWarp>
          </a:bodyPr>
          <a:lstStyle/>
          <a:p>
            <a:pPr lvl="0"/>
            <a:r>
              <a:rPr lang="en-US" smtClean="0"/>
              <a:t>Click to edit Master title style</a:t>
            </a:r>
          </a:p>
        </p:txBody>
      </p:sp>
      <p:sp>
        <p:nvSpPr>
          <p:cNvPr id="1029" name="Text Placeholder 12"/>
          <p:cNvSpPr>
            <a:spLocks noGrp="1"/>
          </p:cNvSpPr>
          <p:nvPr>
            <p:ph type="body" idx="1"/>
          </p:nvPr>
        </p:nvSpPr>
        <p:spPr bwMode="auto">
          <a:xfrm>
            <a:off x="914400" y="1447800"/>
            <a:ext cx="77724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fontAlgn="auto" latinLnBrk="0" hangingPunct="1">
              <a:spcBef>
                <a:spcPts val="0"/>
              </a:spcBef>
              <a:spcAft>
                <a:spcPts val="0"/>
              </a:spcAft>
              <a:defRPr kumimoji="0" sz="1400">
                <a:solidFill>
                  <a:schemeClr val="tx2"/>
                </a:solidFill>
                <a:latin typeface="+mn-lt"/>
                <a:cs typeface="+mn-cs"/>
              </a:defRPr>
            </a:lvl1pPr>
          </a:lstStyle>
          <a:p>
            <a:pPr>
              <a:defRPr/>
            </a:pPr>
            <a:fld id="{A8FAC8F4-F737-4F2C-A2B9-BF909F61B64D}" type="datetimeFigureOut">
              <a:rPr lang="en-US"/>
              <a:pPr>
                <a:defRPr/>
              </a:pPr>
              <a:t>11/26/2012</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fontAlgn="auto" latinLnBrk="0" hangingPunct="1">
              <a:spcBef>
                <a:spcPts val="0"/>
              </a:spcBef>
              <a:spcAft>
                <a:spcPts val="0"/>
              </a:spcAft>
              <a:defRPr kumimoji="0" sz="1400">
                <a:solidFill>
                  <a:schemeClr val="tx2"/>
                </a:solidFill>
                <a:latin typeface="+mn-lt"/>
                <a:cs typeface="+mn-cs"/>
              </a:defRPr>
            </a:lvl1pPr>
          </a:lstStyle>
          <a:p>
            <a:pPr>
              <a:defRPr/>
            </a:pPr>
            <a:endParaRPr lang="en-US"/>
          </a:p>
        </p:txBody>
      </p:sp>
      <p:sp>
        <p:nvSpPr>
          <p:cNvPr id="23" name="Slide Number Placeholder 22"/>
          <p:cNvSpPr>
            <a:spLocks noGrp="1"/>
          </p:cNvSpPr>
          <p:nvPr>
            <p:ph type="sldNum" sz="quarter" idx="4"/>
          </p:nvPr>
        </p:nvSpPr>
        <p:spPr>
          <a:xfrm>
            <a:off x="146050" y="6210300"/>
            <a:ext cx="457200" cy="457200"/>
          </a:xfrm>
          <a:prstGeom prst="ellipse">
            <a:avLst/>
          </a:prstGeom>
          <a:solidFill>
            <a:schemeClr val="accent1"/>
          </a:solidFill>
        </p:spPr>
        <p:txBody>
          <a:bodyPr wrap="none" lIns="0" tIns="0" rIns="0" bIns="0" anchor="ctr" anchorCtr="1">
            <a:noAutofit/>
          </a:bodyPr>
          <a:lstStyle>
            <a:lvl1pPr algn="ctr" eaLnBrk="1" fontAlgn="auto" latinLnBrk="0" hangingPunct="1">
              <a:spcBef>
                <a:spcPts val="0"/>
              </a:spcBef>
              <a:spcAft>
                <a:spcPts val="0"/>
              </a:spcAft>
              <a:defRPr kumimoji="0" sz="1400">
                <a:solidFill>
                  <a:srgbClr val="FFFFFF"/>
                </a:solidFill>
                <a:latin typeface="+mj-lt"/>
                <a:ea typeface="+mj-ea"/>
                <a:cs typeface="+mj-cs"/>
              </a:defRPr>
            </a:lvl1pPr>
          </a:lstStyle>
          <a:p>
            <a:pPr>
              <a:defRPr/>
            </a:pPr>
            <a:fld id="{3B790F3B-3FAC-462A-BCB1-BCF278E8E8F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98" r:id="rId1"/>
    <p:sldLayoutId id="2147483691" r:id="rId2"/>
    <p:sldLayoutId id="2147483699" r:id="rId3"/>
    <p:sldLayoutId id="2147483692" r:id="rId4"/>
    <p:sldLayoutId id="2147483693" r:id="rId5"/>
    <p:sldLayoutId id="2147483694" r:id="rId6"/>
    <p:sldLayoutId id="2147483695" r:id="rId7"/>
    <p:sldLayoutId id="2147483700" r:id="rId8"/>
    <p:sldLayoutId id="2147483701" r:id="rId9"/>
    <p:sldLayoutId id="2147483696" r:id="rId10"/>
    <p:sldLayoutId id="2147483697" r:id="rId11"/>
    <p:sldLayoutId id="2147483702" r:id="rId12"/>
  </p:sldLayoutIdLst>
  <p:txStyles>
    <p:titleStyle>
      <a:lvl1pPr algn="l" rtl="0" eaLnBrk="0" fontAlgn="base" hangingPunct="0">
        <a:spcBef>
          <a:spcPct val="0"/>
        </a:spcBef>
        <a:spcAft>
          <a:spcPct val="0"/>
        </a:spcAft>
        <a:defRPr sz="4000" kern="12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Franklin Gothic Book" pitchFamily="34" charset="0"/>
        </a:defRPr>
      </a:lvl2pPr>
      <a:lvl3pPr algn="l" rtl="0" eaLnBrk="0" fontAlgn="base" hangingPunct="0">
        <a:spcBef>
          <a:spcPct val="0"/>
        </a:spcBef>
        <a:spcAft>
          <a:spcPct val="0"/>
        </a:spcAft>
        <a:defRPr sz="4000">
          <a:solidFill>
            <a:schemeClr val="tx2"/>
          </a:solidFill>
          <a:latin typeface="Franklin Gothic Book" pitchFamily="34" charset="0"/>
        </a:defRPr>
      </a:lvl3pPr>
      <a:lvl4pPr algn="l" rtl="0" eaLnBrk="0" fontAlgn="base" hangingPunct="0">
        <a:spcBef>
          <a:spcPct val="0"/>
        </a:spcBef>
        <a:spcAft>
          <a:spcPct val="0"/>
        </a:spcAft>
        <a:defRPr sz="4000">
          <a:solidFill>
            <a:schemeClr val="tx2"/>
          </a:solidFill>
          <a:latin typeface="Franklin Gothic Book" pitchFamily="34" charset="0"/>
        </a:defRPr>
      </a:lvl4pPr>
      <a:lvl5pPr algn="l" rtl="0" eaLnBrk="0" fontAlgn="base" hangingPunct="0">
        <a:spcBef>
          <a:spcPct val="0"/>
        </a:spcBef>
        <a:spcAft>
          <a:spcPct val="0"/>
        </a:spcAft>
        <a:defRPr sz="4000">
          <a:solidFill>
            <a:schemeClr val="tx2"/>
          </a:solidFill>
          <a:latin typeface="Franklin Gothic Book" pitchFamily="34" charset="0"/>
        </a:defRPr>
      </a:lvl5pPr>
      <a:lvl6pPr marL="457200" algn="l" rtl="0" fontAlgn="base">
        <a:spcBef>
          <a:spcPct val="0"/>
        </a:spcBef>
        <a:spcAft>
          <a:spcPct val="0"/>
        </a:spcAft>
        <a:defRPr sz="4000">
          <a:solidFill>
            <a:schemeClr val="tx2"/>
          </a:solidFill>
          <a:latin typeface="Franklin Gothic Book" pitchFamily="34" charset="0"/>
        </a:defRPr>
      </a:lvl6pPr>
      <a:lvl7pPr marL="914400" algn="l" rtl="0" fontAlgn="base">
        <a:spcBef>
          <a:spcPct val="0"/>
        </a:spcBef>
        <a:spcAft>
          <a:spcPct val="0"/>
        </a:spcAft>
        <a:defRPr sz="4000">
          <a:solidFill>
            <a:schemeClr val="tx2"/>
          </a:solidFill>
          <a:latin typeface="Franklin Gothic Book" pitchFamily="34" charset="0"/>
        </a:defRPr>
      </a:lvl7pPr>
      <a:lvl8pPr marL="1371600" algn="l" rtl="0" fontAlgn="base">
        <a:spcBef>
          <a:spcPct val="0"/>
        </a:spcBef>
        <a:spcAft>
          <a:spcPct val="0"/>
        </a:spcAft>
        <a:defRPr sz="4000">
          <a:solidFill>
            <a:schemeClr val="tx2"/>
          </a:solidFill>
          <a:latin typeface="Franklin Gothic Book" pitchFamily="34" charset="0"/>
        </a:defRPr>
      </a:lvl8pPr>
      <a:lvl9pPr marL="1828800" algn="l" rtl="0" fontAlgn="base">
        <a:spcBef>
          <a:spcPct val="0"/>
        </a:spcBef>
        <a:spcAft>
          <a:spcPct val="0"/>
        </a:spcAft>
        <a:defRPr sz="4000">
          <a:solidFill>
            <a:schemeClr val="tx2"/>
          </a:solidFill>
          <a:latin typeface="Franklin Gothic Book" pitchFamily="34" charset="0"/>
        </a:defRPr>
      </a:lvl9pPr>
    </p:titleStyle>
    <p:body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E6B1A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A28E6A"/>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A28E6A"/>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amazon.com/gp/reader/1412953065/ref=sib_dp_pt" TargetMode="Externa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6.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6.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32.emf"/></Relationships>
</file>

<file path=ppt/slides/_rels/slide7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38.wmf"/><Relationship Id="rId1" Type="http://schemas.openxmlformats.org/officeDocument/2006/relationships/slideLayout" Target="../slideLayouts/slideLayout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2"/>
          <p:cNvSpPr>
            <a:spLocks noGrp="1"/>
          </p:cNvSpPr>
          <p:nvPr>
            <p:ph type="subTitle" idx="1"/>
          </p:nvPr>
        </p:nvSpPr>
        <p:spPr/>
        <p:txBody>
          <a:bodyPr/>
          <a:lstStyle/>
          <a:p>
            <a:pPr eaLnBrk="1" hangingPunct="1"/>
            <a:endParaRPr lang="en-US" dirty="0" smtClean="0"/>
          </a:p>
          <a:p>
            <a:pPr eaLnBrk="1" hangingPunct="1"/>
            <a:r>
              <a:rPr lang="en-US" dirty="0" smtClean="0"/>
              <a:t>November 26</a:t>
            </a:r>
            <a:r>
              <a:rPr lang="en-US" dirty="0" smtClean="0"/>
              <a:t>, </a:t>
            </a:r>
            <a:r>
              <a:rPr lang="en-US" dirty="0" smtClean="0"/>
              <a:t>2012</a:t>
            </a:r>
          </a:p>
          <a:p>
            <a:pPr eaLnBrk="1" hangingPunct="1"/>
            <a:r>
              <a:rPr lang="en-US" dirty="0" smtClean="0"/>
              <a:t>4:30-6:30</a:t>
            </a:r>
          </a:p>
        </p:txBody>
      </p:sp>
      <p:sp>
        <p:nvSpPr>
          <p:cNvPr id="2" name="Title 1"/>
          <p:cNvSpPr>
            <a:spLocks noGrp="1"/>
          </p:cNvSpPr>
          <p:nvPr>
            <p:ph type="ctrTitle"/>
          </p:nvPr>
        </p:nvSpPr>
        <p:spPr>
          <a:xfrm>
            <a:off x="457200" y="1506538"/>
            <a:ext cx="8229600" cy="1470025"/>
          </a:xfrm>
        </p:spPr>
        <p:txBody>
          <a:bodyPr>
            <a:normAutofit/>
          </a:bodyPr>
          <a:lstStyle/>
          <a:p>
            <a:pPr eaLnBrk="1" fontAlgn="auto" hangingPunct="1">
              <a:spcAft>
                <a:spcPts val="0"/>
              </a:spcAft>
              <a:defRPr/>
            </a:pPr>
            <a:r>
              <a:rPr dirty="0" smtClean="0"/>
              <a:t>Specially Designed Instruction in Math PDU Session Two </a:t>
            </a:r>
            <a:endParaRPr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Quantity Discrimination </a:t>
            </a:r>
            <a:endParaRPr lang="en-US" dirty="0"/>
          </a:p>
        </p:txBody>
      </p:sp>
      <p:sp>
        <p:nvSpPr>
          <p:cNvPr id="7" name="Text Placeholder 6"/>
          <p:cNvSpPr>
            <a:spLocks noGrp="1"/>
          </p:cNvSpPr>
          <p:nvPr>
            <p:ph type="body" idx="1"/>
          </p:nvPr>
        </p:nvSpPr>
        <p:spPr/>
        <p:txBody>
          <a:bodyPr/>
          <a:lstStyle/>
          <a:p>
            <a:pPr>
              <a:buFont typeface="Arial" pitchFamily="34" charset="0"/>
              <a:buChar char="•"/>
            </a:pPr>
            <a:r>
              <a:rPr lang="en-US" dirty="0" smtClean="0"/>
              <a:t>Number Sense </a:t>
            </a:r>
          </a:p>
          <a:p>
            <a:pPr>
              <a:buFont typeface="Arial" pitchFamily="34" charset="0"/>
              <a:buChar char="•"/>
            </a:pPr>
            <a:r>
              <a:rPr lang="en-US" dirty="0" smtClean="0"/>
              <a:t>Typically K-1</a:t>
            </a:r>
            <a:r>
              <a:rPr lang="en-US" baseline="30000" dirty="0" smtClean="0"/>
              <a:t>st</a:t>
            </a:r>
            <a:r>
              <a:rPr lang="en-US" dirty="0" smtClean="0"/>
              <a:t> grade skill; consider using with older students if you suspect a number sense issue; use first grade norms for all grades 2 and above</a:t>
            </a:r>
          </a:p>
          <a:p>
            <a:pPr>
              <a:buFont typeface="Arial" pitchFamily="34" charset="0"/>
              <a:buChar char="•"/>
            </a:pPr>
            <a:r>
              <a:rPr lang="en-US" dirty="0" smtClean="0"/>
              <a:t>Highly predictive of dyscalculia </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Quantity Discrimination </a:t>
            </a:r>
            <a:endParaRPr lang="en-US" dirty="0"/>
          </a:p>
        </p:txBody>
      </p:sp>
      <p:sp>
        <p:nvSpPr>
          <p:cNvPr id="3" name="Content Placeholder 2"/>
          <p:cNvSpPr>
            <a:spLocks noGrp="1"/>
          </p:cNvSpPr>
          <p:nvPr>
            <p:ph idx="1"/>
          </p:nvPr>
        </p:nvSpPr>
        <p:spPr/>
        <p:txBody>
          <a:bodyPr/>
          <a:lstStyle/>
          <a:p>
            <a:endParaRPr lang="en-US" dirty="0" smtClean="0"/>
          </a:p>
          <a:p>
            <a:r>
              <a:rPr lang="en-US" dirty="0" smtClean="0"/>
              <a:t> The student is given a sheet containing pairs of numbers. </a:t>
            </a:r>
          </a:p>
          <a:p>
            <a:r>
              <a:rPr lang="en-US" dirty="0" smtClean="0"/>
              <a:t>In each number pair, one number is larger than the other. </a:t>
            </a:r>
          </a:p>
          <a:p>
            <a:r>
              <a:rPr lang="en-US" dirty="0" smtClean="0"/>
              <a:t> The student identifies the larger number in each pair.</a:t>
            </a:r>
            <a:endParaRPr lang="en-US" dirty="0"/>
          </a:p>
        </p:txBody>
      </p:sp>
      <p:pic>
        <p:nvPicPr>
          <p:cNvPr id="3074" name="Picture 2"/>
          <p:cNvPicPr>
            <a:picLocks noChangeAspect="1" noChangeArrowheads="1"/>
          </p:cNvPicPr>
          <p:nvPr/>
        </p:nvPicPr>
        <p:blipFill>
          <a:blip r:embed="rId2" cstate="print"/>
          <a:srcRect/>
          <a:stretch>
            <a:fillRect/>
          </a:stretch>
        </p:blipFill>
        <p:spPr bwMode="auto">
          <a:xfrm>
            <a:off x="1981200" y="4343400"/>
            <a:ext cx="4648200" cy="2032699"/>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Quantity Discrimination </a:t>
            </a:r>
          </a:p>
        </p:txBody>
      </p:sp>
      <p:graphicFrame>
        <p:nvGraphicFramePr>
          <p:cNvPr id="4" name="Table 3"/>
          <p:cNvGraphicFramePr>
            <a:graphicFrameLocks noGrp="1"/>
          </p:cNvGraphicFramePr>
          <p:nvPr/>
        </p:nvGraphicFramePr>
        <p:xfrm>
          <a:off x="762000" y="1397000"/>
          <a:ext cx="7848600" cy="4470402"/>
        </p:xfrm>
        <a:graphic>
          <a:graphicData uri="http://schemas.openxmlformats.org/drawingml/2006/table">
            <a:tbl>
              <a:tblPr firstRow="1" bandRow="1">
                <a:tableStyleId>{5940675A-B579-460E-94D1-54222C63F5DA}</a:tableStyleId>
              </a:tblPr>
              <a:tblGrid>
                <a:gridCol w="1962150"/>
                <a:gridCol w="5886450"/>
              </a:tblGrid>
              <a:tr h="745067">
                <a:tc>
                  <a:txBody>
                    <a:bodyPr/>
                    <a:lstStyle/>
                    <a:p>
                      <a:r>
                        <a:rPr lang="en-US" b="1" dirty="0" smtClean="0"/>
                        <a:t>Early Numeracy Skill</a:t>
                      </a:r>
                      <a:endParaRPr lang="en-US" b="1" dirty="0"/>
                    </a:p>
                  </a:txBody>
                  <a:tcPr>
                    <a:solidFill>
                      <a:schemeClr val="bg1"/>
                    </a:solidFill>
                  </a:tcPr>
                </a:tc>
                <a:tc>
                  <a:txBody>
                    <a:bodyPr/>
                    <a:lstStyle/>
                    <a:p>
                      <a:r>
                        <a:rPr lang="en-US" dirty="0" smtClean="0"/>
                        <a:t>Number</a:t>
                      </a:r>
                      <a:r>
                        <a:rPr lang="en-US" baseline="0" dirty="0" smtClean="0"/>
                        <a:t> Sense </a:t>
                      </a:r>
                      <a:endParaRPr lang="en-US" dirty="0"/>
                    </a:p>
                  </a:txBody>
                  <a:tcPr>
                    <a:solidFill>
                      <a:schemeClr val="bg1"/>
                    </a:solidFill>
                  </a:tcPr>
                </a:tc>
              </a:tr>
              <a:tr h="745067">
                <a:tc>
                  <a:txBody>
                    <a:bodyPr/>
                    <a:lstStyle/>
                    <a:p>
                      <a:r>
                        <a:rPr lang="en-US" b="1" dirty="0" smtClean="0"/>
                        <a:t>Administration</a:t>
                      </a:r>
                      <a:r>
                        <a:rPr lang="en-US" b="1" baseline="0" dirty="0" smtClean="0"/>
                        <a:t> Time</a:t>
                      </a:r>
                      <a:endParaRPr lang="en-US" b="1" dirty="0"/>
                    </a:p>
                  </a:txBody>
                  <a:tcPr>
                    <a:solidFill>
                      <a:schemeClr val="bg1"/>
                    </a:solidFill>
                  </a:tcPr>
                </a:tc>
                <a:tc>
                  <a:txBody>
                    <a:bodyPr/>
                    <a:lstStyle/>
                    <a:p>
                      <a:r>
                        <a:rPr lang="en-US" dirty="0" smtClean="0"/>
                        <a:t> 1 minute</a:t>
                      </a:r>
                      <a:r>
                        <a:rPr lang="en-US" baseline="0" dirty="0" smtClean="0"/>
                        <a:t> </a:t>
                      </a:r>
                      <a:endParaRPr lang="en-US" dirty="0"/>
                    </a:p>
                  </a:txBody>
                  <a:tcPr>
                    <a:solidFill>
                      <a:schemeClr val="bg1"/>
                    </a:solidFill>
                  </a:tcPr>
                </a:tc>
              </a:tr>
              <a:tr h="745067">
                <a:tc>
                  <a:txBody>
                    <a:bodyPr/>
                    <a:lstStyle/>
                    <a:p>
                      <a:r>
                        <a:rPr lang="en-US" b="1" dirty="0" smtClean="0"/>
                        <a:t>Administration Schedule</a:t>
                      </a:r>
                      <a:r>
                        <a:rPr lang="en-US" b="1" baseline="0" dirty="0" smtClean="0"/>
                        <a:t> </a:t>
                      </a:r>
                      <a:endParaRPr lang="en-US" b="1" dirty="0"/>
                    </a:p>
                  </a:txBody>
                  <a:tcPr>
                    <a:solidFill>
                      <a:schemeClr val="bg1"/>
                    </a:solidFill>
                  </a:tcPr>
                </a:tc>
                <a:tc>
                  <a:txBody>
                    <a:bodyPr/>
                    <a:lstStyle/>
                    <a:p>
                      <a:r>
                        <a:rPr lang="en-US" dirty="0" smtClean="0"/>
                        <a:t>Beginning of Kindergarten to end</a:t>
                      </a:r>
                      <a:r>
                        <a:rPr lang="en-US" baseline="0" dirty="0" smtClean="0"/>
                        <a:t> of </a:t>
                      </a:r>
                      <a:r>
                        <a:rPr lang="en-US" dirty="0" smtClean="0"/>
                        <a:t> First</a:t>
                      </a:r>
                      <a:r>
                        <a:rPr lang="en-US" baseline="0" dirty="0" smtClean="0"/>
                        <a:t> Grade</a:t>
                      </a:r>
                      <a:endParaRPr lang="en-US" dirty="0"/>
                    </a:p>
                  </a:txBody>
                  <a:tcPr>
                    <a:solidFill>
                      <a:schemeClr val="bg1"/>
                    </a:solidFill>
                  </a:tcPr>
                </a:tc>
              </a:tr>
              <a:tr h="745067">
                <a:tc>
                  <a:txBody>
                    <a:bodyPr/>
                    <a:lstStyle/>
                    <a:p>
                      <a:r>
                        <a:rPr lang="en-US" b="1" dirty="0" smtClean="0"/>
                        <a:t>Score </a:t>
                      </a:r>
                      <a:endParaRPr lang="en-US" b="1" dirty="0"/>
                    </a:p>
                  </a:txBody>
                  <a:tcPr>
                    <a:solidFill>
                      <a:schemeClr val="bg1"/>
                    </a:solidFill>
                  </a:tcPr>
                </a:tc>
                <a:tc>
                  <a:txBody>
                    <a:bodyPr/>
                    <a:lstStyle/>
                    <a:p>
                      <a:r>
                        <a:rPr lang="en-US" dirty="0" smtClean="0"/>
                        <a:t>1 point for each correct Quantity Discrimination </a:t>
                      </a:r>
                      <a:endParaRPr lang="en-US" dirty="0"/>
                    </a:p>
                  </a:txBody>
                  <a:tcPr>
                    <a:solidFill>
                      <a:schemeClr val="bg1"/>
                    </a:solidFill>
                  </a:tcPr>
                </a:tc>
              </a:tr>
              <a:tr h="745067">
                <a:tc>
                  <a:txBody>
                    <a:bodyPr/>
                    <a:lstStyle/>
                    <a:p>
                      <a:r>
                        <a:rPr lang="en-US" b="1" dirty="0" smtClean="0"/>
                        <a:t>Wait Rule </a:t>
                      </a:r>
                      <a:endParaRPr lang="en-US" b="1" dirty="0"/>
                    </a:p>
                  </a:txBody>
                  <a:tcPr>
                    <a:solidFill>
                      <a:schemeClr val="bg1"/>
                    </a:solidFill>
                  </a:tcPr>
                </a:tc>
                <a:tc>
                  <a:txBody>
                    <a:bodyPr/>
                    <a:lstStyle/>
                    <a:p>
                      <a:r>
                        <a:rPr lang="en-US" dirty="0" smtClean="0"/>
                        <a:t>If</a:t>
                      </a:r>
                      <a:r>
                        <a:rPr lang="en-US" baseline="0" dirty="0" smtClean="0"/>
                        <a:t> the student does not respond within 3 seconds on a quantity pair, mark a (/) through the pair</a:t>
                      </a:r>
                      <a:endParaRPr lang="en-US" dirty="0"/>
                    </a:p>
                  </a:txBody>
                  <a:tcPr>
                    <a:solidFill>
                      <a:schemeClr val="bg1"/>
                    </a:solidFill>
                  </a:tcPr>
                </a:tc>
              </a:tr>
              <a:tr h="745067">
                <a:tc>
                  <a:txBody>
                    <a:bodyPr/>
                    <a:lstStyle/>
                    <a:p>
                      <a:r>
                        <a:rPr lang="en-US" b="1" dirty="0" smtClean="0"/>
                        <a:t>Discontinue Rule </a:t>
                      </a:r>
                      <a:endParaRPr lang="en-US" b="1" dirty="0"/>
                    </a:p>
                  </a:txBody>
                  <a:tcPr>
                    <a:solidFill>
                      <a:schemeClr val="bg1"/>
                    </a:solidFill>
                  </a:tcPr>
                </a:tc>
                <a:tc>
                  <a:txBody>
                    <a:bodyPr/>
                    <a:lstStyle/>
                    <a:p>
                      <a:r>
                        <a:rPr lang="en-US" dirty="0" smtClean="0"/>
                        <a:t>If the student us unable</a:t>
                      </a:r>
                      <a:r>
                        <a:rPr lang="en-US" baseline="0" dirty="0" smtClean="0"/>
                        <a:t> to correctly complete the quantity discrimination in the first 5 pairs. </a:t>
                      </a:r>
                      <a:endParaRPr lang="en-US" dirty="0"/>
                    </a:p>
                  </a:txBody>
                  <a:tcPr>
                    <a:solidFill>
                      <a:schemeClr val="bg1"/>
                    </a:solidFill>
                  </a:tcPr>
                </a:tc>
              </a:tr>
            </a:tbl>
          </a:graphicData>
        </a:graphic>
      </p:graphicFrame>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Quantity Discrimination Directions </a:t>
            </a:r>
            <a:endParaRPr lang="en-US" dirty="0"/>
          </a:p>
        </p:txBody>
      </p:sp>
      <p:sp>
        <p:nvSpPr>
          <p:cNvPr id="3" name="Rectangle 2"/>
          <p:cNvSpPr/>
          <p:nvPr/>
        </p:nvSpPr>
        <p:spPr>
          <a:xfrm>
            <a:off x="685800" y="1443841"/>
            <a:ext cx="7924800" cy="4154984"/>
          </a:xfrm>
          <a:prstGeom prst="rect">
            <a:avLst/>
          </a:prstGeom>
        </p:spPr>
        <p:txBody>
          <a:bodyPr wrap="square">
            <a:spAutoFit/>
          </a:bodyPr>
          <a:lstStyle/>
          <a:p>
            <a:r>
              <a:rPr lang="en-US" sz="2400" i="1" dirty="0" smtClean="0"/>
              <a:t>The sheet on your desk has pairs of numbers. In each set, one number is bigger than the other.” “When I say, 'start,' </a:t>
            </a:r>
            <a:r>
              <a:rPr lang="en-US" sz="2400" b="1" i="1" dirty="0" smtClean="0"/>
              <a:t>tell me the name of the number that is larger in each pair</a:t>
            </a:r>
            <a:r>
              <a:rPr lang="en-US" sz="2400" i="1" dirty="0" smtClean="0"/>
              <a:t>. Start at the top of this page and work across the page </a:t>
            </a:r>
            <a:r>
              <a:rPr lang="en-US" sz="2400" dirty="0" smtClean="0"/>
              <a:t>[demonstrate by pointing]</a:t>
            </a:r>
            <a:r>
              <a:rPr lang="en-US" sz="2400" i="1" dirty="0" smtClean="0"/>
              <a:t>. Try to figure out the larger number for each example.. When you come to the end of a row, go to the next row. Are there any questions? </a:t>
            </a:r>
            <a:r>
              <a:rPr lang="en-US" sz="2400" dirty="0" smtClean="0"/>
              <a:t>[Pause] </a:t>
            </a:r>
            <a:r>
              <a:rPr lang="en-US" sz="2400" i="1" dirty="0" smtClean="0"/>
              <a:t>Start. “ </a:t>
            </a:r>
            <a:r>
              <a:rPr lang="en-US" sz="2400" dirty="0" smtClean="0"/>
              <a:t>NOTE: If the student has difficulties with speech production, the examiner can use this alternate wording for directions: </a:t>
            </a:r>
            <a:r>
              <a:rPr lang="en-US" sz="2400" i="1" dirty="0" smtClean="0"/>
              <a:t>“When I say, 'start,' point to the number that is larger in each pair” </a:t>
            </a:r>
            <a:endParaRPr lang="en-US" sz="2400" dirty="0"/>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Quantity Discrimination Scoring </a:t>
            </a:r>
            <a:endParaRPr lang="en-US" dirty="0"/>
          </a:p>
        </p:txBody>
      </p:sp>
      <p:graphicFrame>
        <p:nvGraphicFramePr>
          <p:cNvPr id="4" name="Diagram 3"/>
          <p:cNvGraphicFramePr/>
          <p:nvPr/>
        </p:nvGraphicFramePr>
        <p:xfrm>
          <a:off x="457200" y="1397000"/>
          <a:ext cx="8153400" cy="5080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Quantity Discrimination Scoring </a:t>
            </a:r>
            <a:endParaRPr lang="en-US" dirty="0"/>
          </a:p>
        </p:txBody>
      </p:sp>
      <p:graphicFrame>
        <p:nvGraphicFramePr>
          <p:cNvPr id="4" name="Diagram 3"/>
          <p:cNvGraphicFramePr/>
          <p:nvPr/>
        </p:nvGraphicFramePr>
        <p:xfrm>
          <a:off x="457200" y="1397000"/>
          <a:ext cx="8153400" cy="5080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Quantity Discrimination Practice </a:t>
            </a:r>
            <a:endParaRPr lang="en-US" dirty="0"/>
          </a:p>
        </p:txBody>
      </p:sp>
      <p:pic>
        <p:nvPicPr>
          <p:cNvPr id="1026" name="Picture 2"/>
          <p:cNvPicPr>
            <a:picLocks noChangeAspect="1" noChangeArrowheads="1"/>
          </p:cNvPicPr>
          <p:nvPr/>
        </p:nvPicPr>
        <p:blipFill>
          <a:blip r:embed="rId3" cstate="print"/>
          <a:srcRect/>
          <a:stretch>
            <a:fillRect/>
          </a:stretch>
        </p:blipFill>
        <p:spPr bwMode="auto">
          <a:xfrm>
            <a:off x="164800" y="1600200"/>
            <a:ext cx="8698302" cy="4191000"/>
          </a:xfrm>
          <a:prstGeom prst="rect">
            <a:avLst/>
          </a:prstGeom>
          <a:noFill/>
          <a:ln w="9525">
            <a:noFill/>
            <a:miter lim="800000"/>
            <a:headEnd/>
            <a:tailEnd/>
          </a:ln>
        </p:spPr>
      </p:pic>
      <p:cxnSp>
        <p:nvCxnSpPr>
          <p:cNvPr id="5" name="Straight Connector 4"/>
          <p:cNvCxnSpPr/>
          <p:nvPr/>
        </p:nvCxnSpPr>
        <p:spPr>
          <a:xfrm flipH="1">
            <a:off x="914400" y="2514600"/>
            <a:ext cx="457200" cy="457200"/>
          </a:xfrm>
          <a:prstGeom prst="line">
            <a:avLst/>
          </a:prstGeom>
          <a:ln w="73025"/>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flipH="1">
            <a:off x="4267200" y="2514600"/>
            <a:ext cx="457200" cy="457200"/>
          </a:xfrm>
          <a:prstGeom prst="line">
            <a:avLst/>
          </a:prstGeom>
          <a:ln w="73025"/>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H="1">
            <a:off x="7620000" y="2438400"/>
            <a:ext cx="457200" cy="457200"/>
          </a:xfrm>
          <a:prstGeom prst="line">
            <a:avLst/>
          </a:prstGeom>
          <a:ln w="73025"/>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H="1">
            <a:off x="914400" y="3124200"/>
            <a:ext cx="457200" cy="457200"/>
          </a:xfrm>
          <a:prstGeom prst="line">
            <a:avLst/>
          </a:prstGeom>
          <a:ln w="7302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a:off x="2514600" y="3124200"/>
            <a:ext cx="457200" cy="457200"/>
          </a:xfrm>
          <a:prstGeom prst="line">
            <a:avLst/>
          </a:prstGeom>
          <a:ln w="7302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H="1">
            <a:off x="4267200" y="3200400"/>
            <a:ext cx="457200" cy="457200"/>
          </a:xfrm>
          <a:prstGeom prst="line">
            <a:avLst/>
          </a:prstGeom>
          <a:ln w="7302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5867400" y="3124200"/>
            <a:ext cx="457200" cy="457200"/>
          </a:xfrm>
          <a:prstGeom prst="line">
            <a:avLst/>
          </a:prstGeom>
          <a:ln w="7302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a:off x="914400" y="3810000"/>
            <a:ext cx="457200" cy="457200"/>
          </a:xfrm>
          <a:prstGeom prst="line">
            <a:avLst/>
          </a:prstGeom>
          <a:ln w="7302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2590800" y="3810000"/>
            <a:ext cx="457200" cy="457200"/>
          </a:xfrm>
          <a:prstGeom prst="line">
            <a:avLst/>
          </a:prstGeom>
          <a:ln w="73025"/>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3429000" y="3505200"/>
            <a:ext cx="457200" cy="1107996"/>
          </a:xfrm>
          <a:prstGeom prst="rect">
            <a:avLst/>
          </a:prstGeom>
          <a:noFill/>
        </p:spPr>
        <p:txBody>
          <a:bodyPr wrap="square" rtlCol="0">
            <a:spAutoFit/>
          </a:bodyPr>
          <a:lstStyle/>
          <a:p>
            <a:r>
              <a:rPr lang="en-US" sz="6600" dirty="0" smtClean="0">
                <a:solidFill>
                  <a:srgbClr val="FF0000"/>
                </a:solidFill>
              </a:rPr>
              <a:t>]</a:t>
            </a:r>
            <a:endParaRPr lang="en-US" sz="6600"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1000"/>
                                        <p:tgtEl>
                                          <p:spTgt spid="13"/>
                                        </p:tgtEl>
                                      </p:cBhvr>
                                    </p:animEffect>
                                    <p:anim calcmode="lin" valueType="num">
                                      <p:cBhvr>
                                        <p:cTn id="48" dur="1000" fill="hold"/>
                                        <p:tgtEl>
                                          <p:spTgt spid="13"/>
                                        </p:tgtEl>
                                        <p:attrNameLst>
                                          <p:attrName>ppt_x</p:attrName>
                                        </p:attrNameLst>
                                      </p:cBhvr>
                                      <p:tavLst>
                                        <p:tav tm="0">
                                          <p:val>
                                            <p:strVal val="#ppt_x"/>
                                          </p:val>
                                        </p:tav>
                                        <p:tav tm="100000">
                                          <p:val>
                                            <p:strVal val="#ppt_x"/>
                                          </p:val>
                                        </p:tav>
                                      </p:tavLst>
                                    </p:anim>
                                    <p:anim calcmode="lin" valueType="num">
                                      <p:cBhvr>
                                        <p:cTn id="49" dur="1000" fill="hold"/>
                                        <p:tgtEl>
                                          <p:spTgt spid="13"/>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1000"/>
                                        <p:tgtEl>
                                          <p:spTgt spid="14"/>
                                        </p:tgtEl>
                                      </p:cBhvr>
                                    </p:animEffect>
                                    <p:anim calcmode="lin" valueType="num">
                                      <p:cBhvr>
                                        <p:cTn id="53" dur="1000" fill="hold"/>
                                        <p:tgtEl>
                                          <p:spTgt spid="14"/>
                                        </p:tgtEl>
                                        <p:attrNameLst>
                                          <p:attrName>ppt_x</p:attrName>
                                        </p:attrNameLst>
                                      </p:cBhvr>
                                      <p:tavLst>
                                        <p:tav tm="0">
                                          <p:val>
                                            <p:strVal val="#ppt_x"/>
                                          </p:val>
                                        </p:tav>
                                        <p:tav tm="100000">
                                          <p:val>
                                            <p:strVal val="#ppt_x"/>
                                          </p:val>
                                        </p:tav>
                                      </p:tavLst>
                                    </p:anim>
                                    <p:anim calcmode="lin" valueType="num">
                                      <p:cBhvr>
                                        <p:cTn id="5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04800"/>
            <a:ext cx="7772400" cy="1143000"/>
          </a:xfrm>
        </p:spPr>
        <p:txBody>
          <a:bodyPr/>
          <a:lstStyle/>
          <a:p>
            <a:r>
              <a:rPr lang="en-US" dirty="0"/>
              <a:t>Quantity Discrimination</a:t>
            </a:r>
          </a:p>
        </p:txBody>
      </p:sp>
      <p:pic>
        <p:nvPicPr>
          <p:cNvPr id="2050" name="Picture 2"/>
          <p:cNvPicPr>
            <a:picLocks noChangeAspect="1" noChangeArrowheads="1"/>
          </p:cNvPicPr>
          <p:nvPr/>
        </p:nvPicPr>
        <p:blipFill>
          <a:blip r:embed="rId2" cstate="print"/>
          <a:srcRect/>
          <a:stretch>
            <a:fillRect/>
          </a:stretch>
        </p:blipFill>
        <p:spPr bwMode="auto">
          <a:xfrm>
            <a:off x="838200" y="1676400"/>
            <a:ext cx="7524440" cy="3276600"/>
          </a:xfrm>
          <a:prstGeom prst="rect">
            <a:avLst/>
          </a:prstGeom>
          <a:noFill/>
          <a:ln w="9525">
            <a:noFill/>
            <a:miter lim="800000"/>
            <a:headEnd/>
            <a:tailEnd/>
          </a:ln>
        </p:spPr>
      </p:pic>
    </p:spTree>
  </p:cSld>
  <p:clrMapOvr>
    <a:masterClrMapping/>
  </p:clrMapOvr>
  <p:transition spd="med">
    <p:newsflash/>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1000"/>
            <a:ext cx="7772400" cy="1143000"/>
          </a:xfrm>
        </p:spPr>
        <p:txBody>
          <a:bodyPr/>
          <a:lstStyle/>
          <a:p>
            <a:r>
              <a:rPr lang="en-US" sz="3200" dirty="0" smtClean="0"/>
              <a:t>DPS CBM Benchmark Guidelines for SLD Eligibility Determination </a:t>
            </a:r>
            <a:endParaRPr lang="en-US" sz="3200" dirty="0"/>
          </a:p>
        </p:txBody>
      </p:sp>
      <p:sp>
        <p:nvSpPr>
          <p:cNvPr id="3" name="Text Placeholder 2"/>
          <p:cNvSpPr>
            <a:spLocks noGrp="1"/>
          </p:cNvSpPr>
          <p:nvPr>
            <p:ph type="body" sz="half" idx="1"/>
          </p:nvPr>
        </p:nvSpPr>
        <p:spPr>
          <a:xfrm>
            <a:off x="698500" y="1816100"/>
            <a:ext cx="7759700" cy="4267200"/>
          </a:xfrm>
        </p:spPr>
        <p:txBody>
          <a:bodyPr/>
          <a:lstStyle/>
          <a:p>
            <a:pPr>
              <a:buNone/>
            </a:pPr>
            <a:r>
              <a:rPr lang="en-US" dirty="0" smtClean="0"/>
              <a:t>The score for fall 1</a:t>
            </a:r>
            <a:r>
              <a:rPr lang="en-US" baseline="30000" dirty="0" smtClean="0"/>
              <a:t>st</a:t>
            </a:r>
            <a:r>
              <a:rPr lang="en-US" dirty="0" smtClean="0"/>
              <a:t> grade  was 8</a:t>
            </a:r>
          </a:p>
          <a:p>
            <a:pPr>
              <a:buNone/>
            </a:pPr>
            <a:endParaRPr lang="en-US" dirty="0" smtClean="0"/>
          </a:p>
          <a:p>
            <a:pPr>
              <a:buNone/>
            </a:pPr>
            <a:r>
              <a:rPr lang="en-US" dirty="0" smtClean="0"/>
              <a:t>According to the score where did the student  fall for QD for fall 1</a:t>
            </a:r>
            <a:r>
              <a:rPr lang="en-US" baseline="30000" dirty="0" smtClean="0"/>
              <a:t>st</a:t>
            </a:r>
            <a:r>
              <a:rPr lang="en-US" dirty="0" smtClean="0"/>
              <a:t> grade?</a:t>
            </a:r>
          </a:p>
          <a:p>
            <a:pPr>
              <a:buNone/>
            </a:pPr>
            <a:endParaRPr lang="en-US" dirty="0" smtClean="0"/>
          </a:p>
          <a:p>
            <a:pPr algn="ctr"/>
            <a:r>
              <a:rPr lang="en-US" sz="3200" dirty="0" smtClean="0">
                <a:solidFill>
                  <a:srgbClr val="FF0000"/>
                </a:solidFill>
              </a:rPr>
              <a:t>At or Above Benchmark?</a:t>
            </a:r>
          </a:p>
          <a:p>
            <a:pPr algn="ctr"/>
            <a:r>
              <a:rPr lang="en-US" sz="3200" dirty="0" smtClean="0">
                <a:solidFill>
                  <a:srgbClr val="FF0000"/>
                </a:solidFill>
              </a:rPr>
              <a:t>Below Benchmark?</a:t>
            </a:r>
          </a:p>
          <a:p>
            <a:pPr algn="ctr"/>
            <a:r>
              <a:rPr lang="en-US" sz="3200" dirty="0" smtClean="0">
                <a:solidFill>
                  <a:srgbClr val="FF0000"/>
                </a:solidFill>
              </a:rPr>
              <a:t>Well Below Benchmark?</a:t>
            </a:r>
          </a:p>
          <a:p>
            <a:pPr>
              <a:buNone/>
            </a:pPr>
            <a:endParaRPr lang="en-US" dirty="0" smtClean="0"/>
          </a:p>
          <a:p>
            <a:pPr>
              <a:buNone/>
            </a:pPr>
            <a:endParaRPr lang="en-US" dirty="0"/>
          </a:p>
        </p:txBody>
      </p:sp>
      <p:sp>
        <p:nvSpPr>
          <p:cNvPr id="4" name="Oval 3"/>
          <p:cNvSpPr/>
          <p:nvPr/>
        </p:nvSpPr>
        <p:spPr>
          <a:xfrm>
            <a:off x="2209800" y="4648200"/>
            <a:ext cx="5257800" cy="609600"/>
          </a:xfrm>
          <a:prstGeom prst="ellipse">
            <a:avLst/>
          </a:prstGeom>
          <a:noFill/>
          <a:ln w="889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Missing Number </a:t>
            </a:r>
            <a:endParaRPr lang="en-US" dirty="0"/>
          </a:p>
        </p:txBody>
      </p:sp>
      <p:sp>
        <p:nvSpPr>
          <p:cNvPr id="7" name="Text Placeholder 6"/>
          <p:cNvSpPr>
            <a:spLocks noGrp="1"/>
          </p:cNvSpPr>
          <p:nvPr>
            <p:ph type="body" idx="1"/>
          </p:nvPr>
        </p:nvSpPr>
        <p:spPr>
          <a:xfrm>
            <a:off x="722313" y="2547938"/>
            <a:ext cx="7772400" cy="2176462"/>
          </a:xfrm>
        </p:spPr>
        <p:txBody>
          <a:bodyPr/>
          <a:lstStyle/>
          <a:p>
            <a:pPr>
              <a:buFont typeface="Arial" pitchFamily="34" charset="0"/>
              <a:buChar char="•"/>
            </a:pPr>
            <a:r>
              <a:rPr lang="en-US" dirty="0" smtClean="0"/>
              <a:t>Number Sense </a:t>
            </a:r>
          </a:p>
          <a:p>
            <a:pPr>
              <a:buFont typeface="Arial" pitchFamily="34" charset="0"/>
              <a:buChar char="•"/>
            </a:pPr>
            <a:r>
              <a:rPr lang="en-US" dirty="0" smtClean="0"/>
              <a:t>Typically K-1</a:t>
            </a:r>
            <a:r>
              <a:rPr lang="en-US" baseline="30000" dirty="0" smtClean="0"/>
              <a:t>st</a:t>
            </a:r>
            <a:r>
              <a:rPr lang="en-US" dirty="0" smtClean="0"/>
              <a:t> grade skill; consider using with older students if you suspect a number sense issue; use first grade norms for all grades 2 and above</a:t>
            </a:r>
          </a:p>
          <a:p>
            <a:pPr>
              <a:buFont typeface="Arial" pitchFamily="34" charset="0"/>
              <a:buChar char="•"/>
            </a:pPr>
            <a:r>
              <a:rPr lang="en-US" dirty="0" smtClean="0"/>
              <a:t>Highly predictive of dyscalculia </a:t>
            </a:r>
          </a:p>
          <a:p>
            <a:endParaRPr lang="en-US" dirty="0"/>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Text </a:t>
            </a:r>
            <a:endParaRPr lang="en-US" dirty="0"/>
          </a:p>
        </p:txBody>
      </p:sp>
      <p:pic>
        <p:nvPicPr>
          <p:cNvPr id="84994" name="Picture 2" descr="How the Brain Learns Mathematics">
            <a:hlinkClick r:id="rId2"/>
          </p:cNvPr>
          <p:cNvPicPr>
            <a:picLocks noChangeAspect="1" noChangeArrowheads="1"/>
          </p:cNvPicPr>
          <p:nvPr/>
        </p:nvPicPr>
        <p:blipFill>
          <a:blip r:embed="rId3" cstate="print"/>
          <a:srcRect/>
          <a:stretch>
            <a:fillRect/>
          </a:stretch>
        </p:blipFill>
        <p:spPr bwMode="auto">
          <a:xfrm>
            <a:off x="3352800" y="304800"/>
            <a:ext cx="3810000" cy="3810000"/>
          </a:xfrm>
          <a:prstGeom prst="rect">
            <a:avLst/>
          </a:prstGeom>
          <a:noFill/>
        </p:spPr>
      </p:pic>
      <p:sp>
        <p:nvSpPr>
          <p:cNvPr id="5" name="TextBox 4"/>
          <p:cNvSpPr txBox="1"/>
          <p:nvPr/>
        </p:nvSpPr>
        <p:spPr>
          <a:xfrm>
            <a:off x="1295400" y="4876800"/>
            <a:ext cx="6477000" cy="954107"/>
          </a:xfrm>
          <a:prstGeom prst="rect">
            <a:avLst/>
          </a:prstGeom>
          <a:noFill/>
        </p:spPr>
        <p:txBody>
          <a:bodyPr wrap="square" rtlCol="0">
            <a:spAutoFit/>
          </a:bodyPr>
          <a:lstStyle/>
          <a:p>
            <a:r>
              <a:rPr lang="en-US" sz="2800" dirty="0" smtClean="0"/>
              <a:t>Chapter </a:t>
            </a:r>
            <a:r>
              <a:rPr lang="en-US" sz="2800" dirty="0" smtClean="0"/>
              <a:t>Seven</a:t>
            </a:r>
            <a:r>
              <a:rPr lang="en-US" sz="2800" dirty="0" smtClean="0"/>
              <a:t>: Recognizing and Addressing Mathematics Difficulties </a:t>
            </a:r>
            <a:endParaRPr lang="en-US" sz="28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Missing Number </a:t>
            </a:r>
            <a:endParaRPr lang="en-US" dirty="0"/>
          </a:p>
        </p:txBody>
      </p:sp>
      <p:sp>
        <p:nvSpPr>
          <p:cNvPr id="3" name="Content Placeholder 2"/>
          <p:cNvSpPr>
            <a:spLocks noGrp="1"/>
          </p:cNvSpPr>
          <p:nvPr>
            <p:ph idx="1"/>
          </p:nvPr>
        </p:nvSpPr>
        <p:spPr/>
        <p:txBody>
          <a:bodyPr/>
          <a:lstStyle/>
          <a:p>
            <a:pPr>
              <a:buNone/>
            </a:pPr>
            <a:r>
              <a:rPr lang="en-US" dirty="0" smtClean="0"/>
              <a:t> </a:t>
            </a:r>
          </a:p>
          <a:p>
            <a:r>
              <a:rPr lang="en-US" dirty="0" smtClean="0"/>
              <a:t> The student is given a sheet containing multiple number series.</a:t>
            </a:r>
          </a:p>
          <a:p>
            <a:r>
              <a:rPr lang="en-US" dirty="0" smtClean="0"/>
              <a:t> Each series consists of 3-4 numbers that appear in sequential order. </a:t>
            </a:r>
          </a:p>
          <a:p>
            <a:r>
              <a:rPr lang="en-US" dirty="0" smtClean="0"/>
              <a:t> The student states aloud the missing number.</a:t>
            </a:r>
            <a:endParaRPr lang="en-US" dirty="0"/>
          </a:p>
        </p:txBody>
      </p:sp>
      <p:pic>
        <p:nvPicPr>
          <p:cNvPr id="4098" name="Picture 2"/>
          <p:cNvPicPr>
            <a:picLocks noChangeAspect="1" noChangeArrowheads="1"/>
          </p:cNvPicPr>
          <p:nvPr/>
        </p:nvPicPr>
        <p:blipFill>
          <a:blip r:embed="rId2" cstate="print"/>
          <a:srcRect/>
          <a:stretch>
            <a:fillRect/>
          </a:stretch>
        </p:blipFill>
        <p:spPr bwMode="auto">
          <a:xfrm>
            <a:off x="2133600" y="4572000"/>
            <a:ext cx="4038600" cy="17272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Missing Number </a:t>
            </a:r>
            <a:endParaRPr lang="en-US" dirty="0"/>
          </a:p>
        </p:txBody>
      </p:sp>
      <p:graphicFrame>
        <p:nvGraphicFramePr>
          <p:cNvPr id="4" name="Table 3"/>
          <p:cNvGraphicFramePr>
            <a:graphicFrameLocks noGrp="1"/>
          </p:cNvGraphicFramePr>
          <p:nvPr/>
        </p:nvGraphicFramePr>
        <p:xfrm>
          <a:off x="762000" y="1397000"/>
          <a:ext cx="7848600" cy="4470402"/>
        </p:xfrm>
        <a:graphic>
          <a:graphicData uri="http://schemas.openxmlformats.org/drawingml/2006/table">
            <a:tbl>
              <a:tblPr firstRow="1" bandRow="1">
                <a:tableStyleId>{5940675A-B579-460E-94D1-54222C63F5DA}</a:tableStyleId>
              </a:tblPr>
              <a:tblGrid>
                <a:gridCol w="1962150"/>
                <a:gridCol w="5886450"/>
              </a:tblGrid>
              <a:tr h="745067">
                <a:tc>
                  <a:txBody>
                    <a:bodyPr/>
                    <a:lstStyle/>
                    <a:p>
                      <a:r>
                        <a:rPr lang="en-US" b="1" dirty="0" smtClean="0"/>
                        <a:t>Early Numeracy Skill</a:t>
                      </a:r>
                      <a:endParaRPr lang="en-US" b="1" dirty="0"/>
                    </a:p>
                  </a:txBody>
                  <a:tcPr>
                    <a:solidFill>
                      <a:schemeClr val="bg1"/>
                    </a:solidFill>
                  </a:tcPr>
                </a:tc>
                <a:tc>
                  <a:txBody>
                    <a:bodyPr/>
                    <a:lstStyle/>
                    <a:p>
                      <a:r>
                        <a:rPr lang="en-US" dirty="0" smtClean="0"/>
                        <a:t>Number</a:t>
                      </a:r>
                      <a:r>
                        <a:rPr lang="en-US" baseline="0" dirty="0" smtClean="0"/>
                        <a:t> Sense </a:t>
                      </a:r>
                      <a:endParaRPr lang="en-US" dirty="0"/>
                    </a:p>
                  </a:txBody>
                  <a:tcPr>
                    <a:solidFill>
                      <a:schemeClr val="bg1"/>
                    </a:solidFill>
                  </a:tcPr>
                </a:tc>
              </a:tr>
              <a:tr h="745067">
                <a:tc>
                  <a:txBody>
                    <a:bodyPr/>
                    <a:lstStyle/>
                    <a:p>
                      <a:r>
                        <a:rPr lang="en-US" b="1" dirty="0" smtClean="0"/>
                        <a:t>Administration</a:t>
                      </a:r>
                      <a:r>
                        <a:rPr lang="en-US" b="1" baseline="0" dirty="0" smtClean="0"/>
                        <a:t> Time</a:t>
                      </a:r>
                      <a:endParaRPr lang="en-US" b="1" dirty="0"/>
                    </a:p>
                  </a:txBody>
                  <a:tcPr>
                    <a:solidFill>
                      <a:schemeClr val="bg1"/>
                    </a:solidFill>
                  </a:tcPr>
                </a:tc>
                <a:tc>
                  <a:txBody>
                    <a:bodyPr/>
                    <a:lstStyle/>
                    <a:p>
                      <a:r>
                        <a:rPr lang="en-US" dirty="0" smtClean="0"/>
                        <a:t> 1 minute</a:t>
                      </a:r>
                      <a:r>
                        <a:rPr lang="en-US" baseline="0" dirty="0" smtClean="0"/>
                        <a:t> </a:t>
                      </a:r>
                      <a:endParaRPr lang="en-US" dirty="0"/>
                    </a:p>
                  </a:txBody>
                  <a:tcPr>
                    <a:solidFill>
                      <a:schemeClr val="bg1"/>
                    </a:solidFill>
                  </a:tcPr>
                </a:tc>
              </a:tr>
              <a:tr h="745067">
                <a:tc>
                  <a:txBody>
                    <a:bodyPr/>
                    <a:lstStyle/>
                    <a:p>
                      <a:r>
                        <a:rPr lang="en-US" b="1" dirty="0" smtClean="0"/>
                        <a:t>Administration Schedule</a:t>
                      </a:r>
                      <a:r>
                        <a:rPr lang="en-US" b="1" baseline="0" dirty="0" smtClean="0"/>
                        <a:t> </a:t>
                      </a:r>
                      <a:endParaRPr lang="en-US" b="1" dirty="0"/>
                    </a:p>
                  </a:txBody>
                  <a:tcPr>
                    <a:solidFill>
                      <a:schemeClr val="bg1"/>
                    </a:solidFill>
                  </a:tcPr>
                </a:tc>
                <a:tc>
                  <a:txBody>
                    <a:bodyPr/>
                    <a:lstStyle/>
                    <a:p>
                      <a:r>
                        <a:rPr lang="en-US" dirty="0" smtClean="0"/>
                        <a:t>Beginning of Kindergarten to end</a:t>
                      </a:r>
                      <a:r>
                        <a:rPr lang="en-US" baseline="0" dirty="0" smtClean="0"/>
                        <a:t> of </a:t>
                      </a:r>
                      <a:r>
                        <a:rPr lang="en-US" dirty="0" smtClean="0"/>
                        <a:t> First</a:t>
                      </a:r>
                      <a:r>
                        <a:rPr lang="en-US" baseline="0" dirty="0" smtClean="0"/>
                        <a:t> Grade</a:t>
                      </a:r>
                      <a:endParaRPr lang="en-US" dirty="0"/>
                    </a:p>
                  </a:txBody>
                  <a:tcPr>
                    <a:solidFill>
                      <a:schemeClr val="bg1"/>
                    </a:solidFill>
                  </a:tcPr>
                </a:tc>
              </a:tr>
              <a:tr h="745067">
                <a:tc>
                  <a:txBody>
                    <a:bodyPr/>
                    <a:lstStyle/>
                    <a:p>
                      <a:r>
                        <a:rPr lang="en-US" b="1" dirty="0" smtClean="0"/>
                        <a:t>Score </a:t>
                      </a:r>
                      <a:endParaRPr lang="en-US" b="1" dirty="0"/>
                    </a:p>
                  </a:txBody>
                  <a:tcPr>
                    <a:solidFill>
                      <a:schemeClr val="bg1"/>
                    </a:solidFill>
                  </a:tcPr>
                </a:tc>
                <a:tc>
                  <a:txBody>
                    <a:bodyPr/>
                    <a:lstStyle/>
                    <a:p>
                      <a:r>
                        <a:rPr lang="en-US" dirty="0" smtClean="0"/>
                        <a:t>1 point for each correct Missing</a:t>
                      </a:r>
                      <a:r>
                        <a:rPr lang="en-US" baseline="0" dirty="0" smtClean="0"/>
                        <a:t> Number</a:t>
                      </a:r>
                      <a:r>
                        <a:rPr lang="en-US" dirty="0" smtClean="0"/>
                        <a:t> </a:t>
                      </a:r>
                      <a:endParaRPr lang="en-US" dirty="0"/>
                    </a:p>
                  </a:txBody>
                  <a:tcPr>
                    <a:solidFill>
                      <a:schemeClr val="bg1"/>
                    </a:solidFill>
                  </a:tcPr>
                </a:tc>
              </a:tr>
              <a:tr h="745067">
                <a:tc>
                  <a:txBody>
                    <a:bodyPr/>
                    <a:lstStyle/>
                    <a:p>
                      <a:r>
                        <a:rPr lang="en-US" b="1" dirty="0" smtClean="0"/>
                        <a:t>Wait Rule </a:t>
                      </a:r>
                      <a:endParaRPr lang="en-US" b="1" dirty="0"/>
                    </a:p>
                  </a:txBody>
                  <a:tcPr>
                    <a:solidFill>
                      <a:schemeClr val="bg1"/>
                    </a:solidFill>
                  </a:tcPr>
                </a:tc>
                <a:tc>
                  <a:txBody>
                    <a:bodyPr/>
                    <a:lstStyle/>
                    <a:p>
                      <a:r>
                        <a:rPr lang="en-US" dirty="0" smtClean="0"/>
                        <a:t>If</a:t>
                      </a:r>
                      <a:r>
                        <a:rPr lang="en-US" baseline="0" dirty="0" smtClean="0"/>
                        <a:t> the student does not respond within 3 seconds on a quantity pair, mark a (/) through the number</a:t>
                      </a:r>
                      <a:endParaRPr lang="en-US" dirty="0"/>
                    </a:p>
                  </a:txBody>
                  <a:tcPr>
                    <a:solidFill>
                      <a:schemeClr val="bg1"/>
                    </a:solidFill>
                  </a:tcPr>
                </a:tc>
              </a:tr>
              <a:tr h="745067">
                <a:tc>
                  <a:txBody>
                    <a:bodyPr/>
                    <a:lstStyle/>
                    <a:p>
                      <a:r>
                        <a:rPr lang="en-US" b="1" dirty="0" smtClean="0"/>
                        <a:t>Discontinue Rule </a:t>
                      </a:r>
                      <a:endParaRPr lang="en-US" b="1" dirty="0"/>
                    </a:p>
                  </a:txBody>
                  <a:tcPr>
                    <a:solidFill>
                      <a:schemeClr val="bg1"/>
                    </a:solidFill>
                  </a:tcPr>
                </a:tc>
                <a:tc>
                  <a:txBody>
                    <a:bodyPr/>
                    <a:lstStyle/>
                    <a:p>
                      <a:r>
                        <a:rPr lang="en-US" dirty="0" smtClean="0"/>
                        <a:t>If the student us unable</a:t>
                      </a:r>
                      <a:r>
                        <a:rPr lang="en-US" baseline="0" dirty="0" smtClean="0"/>
                        <a:t> to name the missing number in the first 5 pairs. </a:t>
                      </a:r>
                      <a:endParaRPr lang="en-US" dirty="0"/>
                    </a:p>
                  </a:txBody>
                  <a:tcPr>
                    <a:solidFill>
                      <a:schemeClr val="bg1"/>
                    </a:solidFill>
                  </a:tcPr>
                </a:tc>
              </a:tr>
            </a:tbl>
          </a:graphicData>
        </a:graphic>
      </p:graphicFrame>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229600" cy="1143000"/>
          </a:xfrm>
        </p:spPr>
        <p:txBody>
          <a:bodyPr>
            <a:normAutofit/>
          </a:bodyPr>
          <a:lstStyle/>
          <a:p>
            <a:r>
              <a:rPr lang="en-US" dirty="0" smtClean="0"/>
              <a:t>Missing Number Directions </a:t>
            </a:r>
            <a:endParaRPr lang="en-US" dirty="0"/>
          </a:p>
        </p:txBody>
      </p:sp>
      <p:sp>
        <p:nvSpPr>
          <p:cNvPr id="3" name="Rectangle 2"/>
          <p:cNvSpPr/>
          <p:nvPr/>
        </p:nvSpPr>
        <p:spPr>
          <a:xfrm>
            <a:off x="685800" y="1443841"/>
            <a:ext cx="7924800" cy="4524315"/>
          </a:xfrm>
          <a:prstGeom prst="rect">
            <a:avLst/>
          </a:prstGeom>
        </p:spPr>
        <p:txBody>
          <a:bodyPr wrap="square">
            <a:spAutoFit/>
          </a:bodyPr>
          <a:lstStyle/>
          <a:p>
            <a:r>
              <a:rPr lang="en-US" sz="2400" i="1" dirty="0" smtClean="0"/>
              <a:t>“The sheet on your desk has sets of numbers. In each set, a number is missing.” “When I say, 'start,' </a:t>
            </a:r>
            <a:r>
              <a:rPr lang="en-US" sz="2400" b="1" i="1" dirty="0" smtClean="0"/>
              <a:t>tell me the name of the number that is missing from each set of numbers</a:t>
            </a:r>
            <a:r>
              <a:rPr lang="en-US" sz="2400" i="1" dirty="0" smtClean="0"/>
              <a:t>. Start at the top of this page and work across the page </a:t>
            </a:r>
            <a:r>
              <a:rPr lang="en-US" sz="2400" dirty="0" smtClean="0"/>
              <a:t>[demonstrate by pointing]</a:t>
            </a:r>
            <a:r>
              <a:rPr lang="en-US" sz="2400" i="1" dirty="0" smtClean="0"/>
              <a:t>. Try to figure out the missing number for each example.. When you come to the end of a row, go to the next row. Are there any questions? </a:t>
            </a:r>
            <a:r>
              <a:rPr lang="en-US" sz="2400" dirty="0" smtClean="0"/>
              <a:t>[Pause] </a:t>
            </a:r>
            <a:r>
              <a:rPr lang="en-US" sz="2400" i="1" dirty="0" smtClean="0"/>
              <a:t>Start. “ </a:t>
            </a:r>
            <a:r>
              <a:rPr lang="en-US" sz="2400" dirty="0" smtClean="0"/>
              <a:t>NOTE: If the student has difficulties with speech production, the examiner can give the student a pencil and use this alternate wording for directions: </a:t>
            </a:r>
            <a:r>
              <a:rPr lang="en-US" sz="2400" i="1" dirty="0" smtClean="0"/>
              <a:t>“When I say, 'start, write in the number that is missing from each set of numbers.”</a:t>
            </a:r>
            <a:endParaRPr lang="en-US" sz="2400" dirty="0"/>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Missing Number Scoring </a:t>
            </a:r>
            <a:endParaRPr lang="en-US" dirty="0"/>
          </a:p>
        </p:txBody>
      </p:sp>
      <p:graphicFrame>
        <p:nvGraphicFramePr>
          <p:cNvPr id="4" name="Diagram 3"/>
          <p:cNvGraphicFramePr/>
          <p:nvPr/>
        </p:nvGraphicFramePr>
        <p:xfrm>
          <a:off x="457200" y="1397000"/>
          <a:ext cx="8153400" cy="5080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Missing Number Scoring </a:t>
            </a:r>
            <a:endParaRPr lang="en-US" dirty="0"/>
          </a:p>
        </p:txBody>
      </p:sp>
      <p:graphicFrame>
        <p:nvGraphicFramePr>
          <p:cNvPr id="4" name="Diagram 3"/>
          <p:cNvGraphicFramePr/>
          <p:nvPr/>
        </p:nvGraphicFramePr>
        <p:xfrm>
          <a:off x="457200" y="1397000"/>
          <a:ext cx="8153400" cy="5080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Missing Number Practice </a:t>
            </a:r>
            <a:endParaRPr lang="en-US" dirty="0"/>
          </a:p>
        </p:txBody>
      </p:sp>
      <p:pic>
        <p:nvPicPr>
          <p:cNvPr id="5122" name="Picture 2"/>
          <p:cNvPicPr>
            <a:picLocks noChangeAspect="1" noChangeArrowheads="1"/>
          </p:cNvPicPr>
          <p:nvPr/>
        </p:nvPicPr>
        <p:blipFill>
          <a:blip r:embed="rId3" cstate="print"/>
          <a:srcRect/>
          <a:stretch>
            <a:fillRect/>
          </a:stretch>
        </p:blipFill>
        <p:spPr bwMode="auto">
          <a:xfrm>
            <a:off x="762000" y="2133600"/>
            <a:ext cx="7946438" cy="3148012"/>
          </a:xfrm>
          <a:prstGeom prst="rect">
            <a:avLst/>
          </a:prstGeom>
          <a:noFill/>
          <a:ln w="9525">
            <a:noFill/>
            <a:miter lim="800000"/>
            <a:headEnd/>
            <a:tailEnd/>
          </a:ln>
        </p:spPr>
      </p:pic>
      <p:cxnSp>
        <p:nvCxnSpPr>
          <p:cNvPr id="16" name="Straight Connector 15"/>
          <p:cNvCxnSpPr/>
          <p:nvPr/>
        </p:nvCxnSpPr>
        <p:spPr>
          <a:xfrm flipH="1">
            <a:off x="1447800" y="2895600"/>
            <a:ext cx="533400" cy="533400"/>
          </a:xfrm>
          <a:prstGeom prst="line">
            <a:avLst/>
          </a:prstGeom>
          <a:ln w="69850"/>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H="1">
            <a:off x="2971800" y="2895600"/>
            <a:ext cx="533400" cy="533400"/>
          </a:xfrm>
          <a:prstGeom prst="line">
            <a:avLst/>
          </a:prstGeom>
          <a:ln w="69850"/>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a:off x="4419600" y="2895600"/>
            <a:ext cx="533400" cy="533400"/>
          </a:xfrm>
          <a:prstGeom prst="line">
            <a:avLst/>
          </a:prstGeom>
          <a:ln w="69850"/>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a:off x="5943600" y="2895600"/>
            <a:ext cx="533400" cy="533400"/>
          </a:xfrm>
          <a:prstGeom prst="line">
            <a:avLst/>
          </a:prstGeom>
          <a:ln w="69850"/>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a:off x="4495800" y="3505200"/>
            <a:ext cx="533400" cy="533400"/>
          </a:xfrm>
          <a:prstGeom prst="line">
            <a:avLst/>
          </a:prstGeom>
          <a:ln w="69850"/>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5334000" y="3200400"/>
            <a:ext cx="304800" cy="1107996"/>
          </a:xfrm>
          <a:prstGeom prst="rect">
            <a:avLst/>
          </a:prstGeom>
          <a:noFill/>
        </p:spPr>
        <p:txBody>
          <a:bodyPr wrap="square" rtlCol="0">
            <a:spAutoFit/>
          </a:bodyPr>
          <a:lstStyle/>
          <a:p>
            <a:r>
              <a:rPr lang="en-US" sz="6600" dirty="0" smtClean="0">
                <a:solidFill>
                  <a:srgbClr val="FF0000"/>
                </a:solidFill>
              </a:rPr>
              <a:t>]</a:t>
            </a:r>
            <a:endParaRPr lang="en-US" sz="6600"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Scale>
                                      <p:cBhvr>
                                        <p:cTn id="7" dur="1000" decel="50000" fill="hold">
                                          <p:stCondLst>
                                            <p:cond delay="0"/>
                                          </p:stCondLst>
                                        </p:cTn>
                                        <p:tgtEl>
                                          <p:spTgt spid="51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122"/>
                                        </p:tgtEl>
                                        <p:attrNameLst>
                                          <p:attrName>ppt_x</p:attrName>
                                          <p:attrName>ppt_y</p:attrName>
                                        </p:attrNameLst>
                                      </p:cBhvr>
                                    </p:animMotion>
                                    <p:animEffect transition="in" filter="fade">
                                      <p:cBhvr>
                                        <p:cTn id="9" dur="1000"/>
                                        <p:tgtEl>
                                          <p:spTgt spid="5122"/>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blinds(horizontal)">
                                      <p:cBhvr>
                                        <p:cTn id="14" dur="500"/>
                                        <p:tgtEl>
                                          <p:spTgt spid="16"/>
                                        </p:tgtEl>
                                      </p:cBhvr>
                                    </p:animEffect>
                                  </p:childTnLst>
                                </p:cTn>
                              </p:par>
                              <p:par>
                                <p:cTn id="15" presetID="3" presetClass="entr" presetSubtype="1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par>
                                <p:cTn id="18" presetID="3" presetClass="entr" presetSubtype="10" fill="hold"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blinds(horizontal)">
                                      <p:cBhvr>
                                        <p:cTn id="20" dur="500"/>
                                        <p:tgtEl>
                                          <p:spTgt spid="18"/>
                                        </p:tgtEl>
                                      </p:cBhvr>
                                    </p:animEffect>
                                  </p:childTnLst>
                                </p:cTn>
                              </p:par>
                              <p:par>
                                <p:cTn id="21" presetID="3" presetClass="entr" presetSubtype="10"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linds(horizontal)">
                                      <p:cBhvr>
                                        <p:cTn id="23" dur="500"/>
                                        <p:tgtEl>
                                          <p:spTgt spid="19"/>
                                        </p:tgtEl>
                                      </p:cBhvr>
                                    </p:animEffect>
                                  </p:childTnLst>
                                </p:cTn>
                              </p:par>
                              <p:par>
                                <p:cTn id="24" presetID="3" presetClass="entr" presetSubtype="10"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blinds(horizontal)">
                                      <p:cBhvr>
                                        <p:cTn id="26" dur="500"/>
                                        <p:tgtEl>
                                          <p:spTgt spid="20"/>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blinds(horizontal)">
                                      <p:cBhvr>
                                        <p:cTn id="2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04800"/>
            <a:ext cx="7772400" cy="1143000"/>
          </a:xfrm>
        </p:spPr>
        <p:txBody>
          <a:bodyPr/>
          <a:lstStyle/>
          <a:p>
            <a:r>
              <a:rPr lang="en-US" dirty="0" smtClean="0"/>
              <a:t>Missing Number </a:t>
            </a:r>
            <a:endParaRPr lang="en-US" dirty="0"/>
          </a:p>
        </p:txBody>
      </p:sp>
      <p:pic>
        <p:nvPicPr>
          <p:cNvPr id="6146" name="Picture 2"/>
          <p:cNvPicPr>
            <a:picLocks noChangeAspect="1" noChangeArrowheads="1"/>
          </p:cNvPicPr>
          <p:nvPr/>
        </p:nvPicPr>
        <p:blipFill>
          <a:blip r:embed="rId2" cstate="print"/>
          <a:srcRect/>
          <a:stretch>
            <a:fillRect/>
          </a:stretch>
        </p:blipFill>
        <p:spPr bwMode="auto">
          <a:xfrm>
            <a:off x="606896" y="1752600"/>
            <a:ext cx="7670330" cy="3505200"/>
          </a:xfrm>
          <a:prstGeom prst="rect">
            <a:avLst/>
          </a:prstGeom>
          <a:noFill/>
          <a:ln w="9525">
            <a:noFill/>
            <a:miter lim="800000"/>
            <a:headEnd/>
            <a:tailEnd/>
          </a:ln>
        </p:spPr>
      </p:pic>
    </p:spTree>
  </p:cSld>
  <p:clrMapOvr>
    <a:masterClrMapping/>
  </p:clrMapOvr>
  <p:transition spd="med">
    <p:newsflash/>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1000"/>
            <a:ext cx="7772400" cy="1143000"/>
          </a:xfrm>
        </p:spPr>
        <p:txBody>
          <a:bodyPr/>
          <a:lstStyle/>
          <a:p>
            <a:r>
              <a:rPr lang="en-US" sz="3200" dirty="0" smtClean="0"/>
              <a:t>DPS CBM Benchmark Guidelines for SLD Eligibility Determination </a:t>
            </a:r>
            <a:endParaRPr lang="en-US" sz="3200" dirty="0"/>
          </a:p>
        </p:txBody>
      </p:sp>
      <p:sp>
        <p:nvSpPr>
          <p:cNvPr id="3" name="Text Placeholder 2"/>
          <p:cNvSpPr>
            <a:spLocks noGrp="1"/>
          </p:cNvSpPr>
          <p:nvPr>
            <p:ph type="body" sz="half" idx="1"/>
          </p:nvPr>
        </p:nvSpPr>
        <p:spPr>
          <a:xfrm>
            <a:off x="698500" y="1816100"/>
            <a:ext cx="7759700" cy="4267200"/>
          </a:xfrm>
        </p:spPr>
        <p:txBody>
          <a:bodyPr/>
          <a:lstStyle/>
          <a:p>
            <a:pPr>
              <a:buNone/>
            </a:pPr>
            <a:r>
              <a:rPr lang="en-US" dirty="0" smtClean="0"/>
              <a:t>The score for fall 1</a:t>
            </a:r>
            <a:r>
              <a:rPr lang="en-US" baseline="30000" dirty="0" smtClean="0"/>
              <a:t>st</a:t>
            </a:r>
            <a:r>
              <a:rPr lang="en-US" dirty="0" smtClean="0"/>
              <a:t> grade  was 8</a:t>
            </a:r>
          </a:p>
          <a:p>
            <a:pPr>
              <a:buNone/>
            </a:pPr>
            <a:endParaRPr lang="en-US" dirty="0" smtClean="0"/>
          </a:p>
          <a:p>
            <a:pPr>
              <a:buNone/>
            </a:pPr>
            <a:r>
              <a:rPr lang="en-US" dirty="0" smtClean="0"/>
              <a:t>According to the score where did the student  fall for QD for fall 1</a:t>
            </a:r>
            <a:r>
              <a:rPr lang="en-US" baseline="30000" dirty="0" smtClean="0"/>
              <a:t>st</a:t>
            </a:r>
            <a:r>
              <a:rPr lang="en-US" dirty="0" smtClean="0"/>
              <a:t> grade?</a:t>
            </a:r>
          </a:p>
          <a:p>
            <a:pPr>
              <a:buNone/>
            </a:pPr>
            <a:endParaRPr lang="en-US" dirty="0" smtClean="0"/>
          </a:p>
          <a:p>
            <a:pPr algn="ctr"/>
            <a:r>
              <a:rPr lang="en-US" sz="3200" dirty="0" smtClean="0">
                <a:solidFill>
                  <a:srgbClr val="FF0000"/>
                </a:solidFill>
              </a:rPr>
              <a:t>At or Above Benchmark?</a:t>
            </a:r>
          </a:p>
          <a:p>
            <a:pPr algn="ctr"/>
            <a:r>
              <a:rPr lang="en-US" sz="3200" dirty="0" smtClean="0">
                <a:solidFill>
                  <a:srgbClr val="FF0000"/>
                </a:solidFill>
              </a:rPr>
              <a:t>Below Benchmark?</a:t>
            </a:r>
          </a:p>
          <a:p>
            <a:pPr algn="ctr"/>
            <a:r>
              <a:rPr lang="en-US" sz="3200" dirty="0" smtClean="0">
                <a:solidFill>
                  <a:srgbClr val="FF0000"/>
                </a:solidFill>
              </a:rPr>
              <a:t>Well Below Benchmark?</a:t>
            </a:r>
          </a:p>
          <a:p>
            <a:pPr>
              <a:buNone/>
            </a:pPr>
            <a:endParaRPr lang="en-US" dirty="0" smtClean="0"/>
          </a:p>
          <a:p>
            <a:pPr>
              <a:buNone/>
            </a:pPr>
            <a:endParaRPr lang="en-US" dirty="0"/>
          </a:p>
        </p:txBody>
      </p:sp>
      <p:sp>
        <p:nvSpPr>
          <p:cNvPr id="4" name="Oval 3"/>
          <p:cNvSpPr/>
          <p:nvPr/>
        </p:nvSpPr>
        <p:spPr>
          <a:xfrm>
            <a:off x="2057400" y="4038600"/>
            <a:ext cx="5257800" cy="609600"/>
          </a:xfrm>
          <a:prstGeom prst="ellipse">
            <a:avLst/>
          </a:prstGeom>
          <a:noFill/>
          <a:ln w="889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Math </a:t>
            </a:r>
            <a:r>
              <a:rPr lang="en-US" dirty="0" smtClean="0"/>
              <a:t>T</a:t>
            </a:r>
            <a:r>
              <a:rPr lang="en-US" dirty="0" smtClean="0"/>
              <a:t>heir </a:t>
            </a:r>
            <a:r>
              <a:rPr lang="en-US" dirty="0" smtClean="0"/>
              <a:t>W</a:t>
            </a:r>
            <a:r>
              <a:rPr lang="en-US" dirty="0" smtClean="0"/>
              <a:t>ay Screener </a:t>
            </a: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2" cstate="print"/>
          <a:srcRect/>
          <a:stretch>
            <a:fillRect/>
          </a:stretch>
        </p:blipFill>
        <p:spPr bwMode="auto">
          <a:xfrm>
            <a:off x="738188" y="523875"/>
            <a:ext cx="7667625" cy="5810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en-US" dirty="0" smtClean="0"/>
              <a:t>Outcomes for Session </a:t>
            </a:r>
            <a:r>
              <a:rPr lang="en-US" dirty="0" smtClean="0"/>
              <a:t>Three</a:t>
            </a:r>
            <a:r>
              <a:rPr lang="en-US" dirty="0" smtClean="0"/>
              <a:t>  </a:t>
            </a:r>
            <a:endParaRPr lang="en-US" dirty="0" smtClean="0"/>
          </a:p>
        </p:txBody>
      </p:sp>
      <p:sp>
        <p:nvSpPr>
          <p:cNvPr id="7171" name="Content Placeholder 2"/>
          <p:cNvSpPr>
            <a:spLocks noGrp="1"/>
          </p:cNvSpPr>
          <p:nvPr>
            <p:ph sz="quarter" idx="1"/>
          </p:nvPr>
        </p:nvSpPr>
        <p:spPr/>
        <p:txBody>
          <a:bodyPr/>
          <a:lstStyle/>
          <a:p>
            <a:pPr eaLnBrk="1" hangingPunct="1">
              <a:buFont typeface="Wingdings 2" pitchFamily="18" charset="2"/>
              <a:buNone/>
            </a:pPr>
            <a:r>
              <a:rPr lang="en-US" dirty="0" smtClean="0"/>
              <a:t>Participants will </a:t>
            </a:r>
            <a:r>
              <a:rPr lang="en-US" dirty="0" smtClean="0"/>
              <a:t>understand the different categories of math learning disabilities </a:t>
            </a:r>
            <a:endParaRPr lang="en-US" dirty="0" smtClean="0"/>
          </a:p>
          <a:p>
            <a:pPr eaLnBrk="1" hangingPunct="1">
              <a:buFont typeface="Wingdings 2" pitchFamily="18" charset="2"/>
              <a:buNone/>
            </a:pPr>
            <a:r>
              <a:rPr lang="en-US" dirty="0" smtClean="0"/>
              <a:t>Participants will deepen their understanding </a:t>
            </a:r>
            <a:r>
              <a:rPr lang="en-US" dirty="0" smtClean="0"/>
              <a:t>of dyscalculia </a:t>
            </a:r>
          </a:p>
          <a:p>
            <a:pPr eaLnBrk="1" hangingPunct="1">
              <a:buFont typeface="Wingdings 2" pitchFamily="18" charset="2"/>
              <a:buNone/>
            </a:pPr>
            <a:r>
              <a:rPr lang="en-US" dirty="0" smtClean="0"/>
              <a:t>Participants will be able to conduct and interpret  math diagnostic screeners to determine the area for intervention </a:t>
            </a:r>
            <a:endParaRPr lang="en-US" dirty="0"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Pre-number Concepts </a:t>
            </a:r>
            <a:endParaRPr lang="en-US" sz="3200" dirty="0"/>
          </a:p>
        </p:txBody>
      </p:sp>
      <p:pic>
        <p:nvPicPr>
          <p:cNvPr id="6" name="Picture Placeholder 5" descr="number.bmp"/>
          <p:cNvPicPr>
            <a:picLocks noGrp="1" noChangeAspect="1"/>
          </p:cNvPicPr>
          <p:nvPr>
            <p:ph type="pic" idx="1"/>
          </p:nvPr>
        </p:nvPicPr>
        <p:blipFill>
          <a:blip r:embed="rId2" cstate="print"/>
          <a:srcRect t="23733" b="23733"/>
          <a:stretch>
            <a:fillRect/>
          </a:stretch>
        </p:blipFill>
        <p:spPr/>
      </p:pic>
      <p:sp>
        <p:nvSpPr>
          <p:cNvPr id="4" name="Text Placeholder 3"/>
          <p:cNvSpPr>
            <a:spLocks noGrp="1"/>
          </p:cNvSpPr>
          <p:nvPr>
            <p:ph type="body" sz="half" idx="2"/>
          </p:nvPr>
        </p:nvSpPr>
        <p:spPr/>
        <p:txBody>
          <a:bodyPr/>
          <a:lstStyle/>
          <a:p>
            <a:r>
              <a:rPr lang="en-US" dirty="0" smtClean="0"/>
              <a:t>K-2</a:t>
            </a:r>
            <a:r>
              <a:rPr lang="en-US" baseline="30000" dirty="0" smtClean="0"/>
              <a:t>nd</a:t>
            </a:r>
            <a:r>
              <a:rPr lang="en-US" dirty="0" smtClean="0"/>
              <a:t> Grade </a:t>
            </a:r>
          </a:p>
          <a:p>
            <a:r>
              <a:rPr lang="en-US" dirty="0" smtClean="0"/>
              <a:t>2rd-12 grade (select subtest tests based on knowledge of the student’s skills)</a:t>
            </a: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Pre-number Concepts and Skills </a:t>
            </a:r>
            <a:endParaRPr lang="en-US" dirty="0"/>
          </a:p>
        </p:txBody>
      </p:sp>
      <p:sp>
        <p:nvSpPr>
          <p:cNvPr id="6" name="Text Placeholder 5"/>
          <p:cNvSpPr>
            <a:spLocks noGrp="1"/>
          </p:cNvSpPr>
          <p:nvPr>
            <p:ph type="body" idx="2"/>
          </p:nvPr>
        </p:nvSpPr>
        <p:spPr>
          <a:solidFill>
            <a:schemeClr val="bg1">
              <a:lumMod val="85000"/>
            </a:schemeClr>
          </a:solidFill>
        </p:spPr>
        <p:txBody>
          <a:bodyPr/>
          <a:lstStyle/>
          <a:p>
            <a:r>
              <a:rPr lang="en-US" b="1" dirty="0" smtClean="0">
                <a:solidFill>
                  <a:schemeClr val="accent2"/>
                </a:solidFill>
              </a:rPr>
              <a:t>Counting by Rote Memory</a:t>
            </a:r>
          </a:p>
          <a:p>
            <a:r>
              <a:rPr lang="en-US" dirty="0" smtClean="0"/>
              <a:t>One-to-One Correspondence </a:t>
            </a:r>
          </a:p>
          <a:p>
            <a:r>
              <a:rPr lang="en-US" dirty="0" smtClean="0"/>
              <a:t>Instant Recognition</a:t>
            </a:r>
          </a:p>
          <a:p>
            <a:r>
              <a:rPr lang="en-US" dirty="0" smtClean="0"/>
              <a:t>Conservation of Number </a:t>
            </a:r>
          </a:p>
          <a:p>
            <a:r>
              <a:rPr lang="en-US" dirty="0" smtClean="0"/>
              <a:t>Counting Backwards </a:t>
            </a:r>
          </a:p>
          <a:p>
            <a:r>
              <a:rPr lang="en-US" dirty="0" smtClean="0"/>
              <a:t>Estimation of Objects </a:t>
            </a:r>
          </a:p>
          <a:p>
            <a:r>
              <a:rPr lang="en-US" dirty="0" smtClean="0"/>
              <a:t>Numeral Recognition</a:t>
            </a:r>
          </a:p>
          <a:p>
            <a:r>
              <a:rPr lang="en-US" dirty="0" smtClean="0"/>
              <a:t>Numeral Forms </a:t>
            </a:r>
            <a:endParaRPr lang="en-US" dirty="0"/>
          </a:p>
        </p:txBody>
      </p:sp>
      <p:sp>
        <p:nvSpPr>
          <p:cNvPr id="5" name="Content Placeholder 4"/>
          <p:cNvSpPr>
            <a:spLocks noGrp="1"/>
          </p:cNvSpPr>
          <p:nvPr>
            <p:ph sz="quarter" idx="1"/>
          </p:nvPr>
        </p:nvSpPr>
        <p:spPr>
          <a:ln>
            <a:solidFill>
              <a:schemeClr val="tx1"/>
            </a:solidFill>
          </a:ln>
        </p:spPr>
        <p:txBody>
          <a:bodyPr/>
          <a:lstStyle/>
          <a:p>
            <a:r>
              <a:rPr lang="en-US" sz="2000" dirty="0" smtClean="0"/>
              <a:t>How far can you count?</a:t>
            </a:r>
            <a:endParaRPr lang="en-US" sz="2000" dirty="0" smtClean="0"/>
          </a:p>
          <a:p>
            <a:r>
              <a:rPr lang="en-US" sz="2000" dirty="0" smtClean="0"/>
              <a:t>Have the child count as far as possible up to 100.</a:t>
            </a:r>
          </a:p>
          <a:p>
            <a:r>
              <a:rPr lang="en-US" sz="2000" dirty="0" smtClean="0"/>
              <a:t>Have the. child count by 2s, 5s, and 10s.</a:t>
            </a:r>
          </a:p>
        </p:txBody>
      </p:sp>
      <p:sp>
        <p:nvSpPr>
          <p:cNvPr id="7" name="Rectangle 6"/>
          <p:cNvSpPr/>
          <p:nvPr/>
        </p:nvSpPr>
        <p:spPr>
          <a:xfrm>
            <a:off x="3694837" y="4563070"/>
            <a:ext cx="607859" cy="923330"/>
          </a:xfrm>
          <a:prstGeom prst="rect">
            <a:avLst/>
          </a:prstGeom>
          <a:noFill/>
        </p:spPr>
        <p:txBody>
          <a:bodyPr wrap="none" lIns="91440" tIns="45720" rIns="91440" bIns="45720">
            <a:spAutoFit/>
          </a:bodyPr>
          <a:lstStyle/>
          <a:p>
            <a:pPr algn="ctr"/>
            <a:r>
              <a:rPr lang="en-US"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1</a:t>
            </a:r>
            <a:endParaRPr lang="en-US"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8" name="Rectangle 7"/>
          <p:cNvSpPr/>
          <p:nvPr/>
        </p:nvSpPr>
        <p:spPr>
          <a:xfrm>
            <a:off x="4304437" y="4258270"/>
            <a:ext cx="569387" cy="923330"/>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2</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9" name="Rectangle 8"/>
          <p:cNvSpPr/>
          <p:nvPr/>
        </p:nvSpPr>
        <p:spPr>
          <a:xfrm>
            <a:off x="4801850" y="4639270"/>
            <a:ext cx="569387"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3</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0" name="Rectangle 9"/>
          <p:cNvSpPr/>
          <p:nvPr/>
        </p:nvSpPr>
        <p:spPr>
          <a:xfrm>
            <a:off x="5182850" y="4182070"/>
            <a:ext cx="569387" cy="923330"/>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sz="54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4</a:t>
            </a:r>
            <a:endParaRPr lang="en-US" sz="54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
        <p:nvSpPr>
          <p:cNvPr id="11" name="Rectangle 10"/>
          <p:cNvSpPr/>
          <p:nvPr/>
        </p:nvSpPr>
        <p:spPr>
          <a:xfrm>
            <a:off x="5752237" y="4563070"/>
            <a:ext cx="569387" cy="923330"/>
          </a:xfrm>
          <a:prstGeom prst="rect">
            <a:avLst/>
          </a:prstGeom>
          <a:noFill/>
        </p:spPr>
        <p:txBody>
          <a:bodyPr wrap="none" lIns="91440" tIns="45720" rIns="91440" bIns="45720">
            <a:spAutoFit/>
          </a:bodyPr>
          <a:lstStyle/>
          <a:p>
            <a:pPr algn="ctr"/>
            <a:r>
              <a:rPr lang="en-US" sz="5400" b="1" cap="none" spc="0"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5</a:t>
            </a:r>
            <a:endParaRPr lang="en-US" sz="5400" b="1" cap="none" spc="0"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sp>
        <p:nvSpPr>
          <p:cNvPr id="12" name="Rectangle 11"/>
          <p:cNvSpPr/>
          <p:nvPr/>
        </p:nvSpPr>
        <p:spPr>
          <a:xfrm>
            <a:off x="6438037" y="4258270"/>
            <a:ext cx="877163" cy="92333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54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a:t>
            </a:r>
            <a:endParaRPr lang="en-US" sz="54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Pre-number Concepts and Skills </a:t>
            </a:r>
            <a:endParaRPr lang="en-US" dirty="0"/>
          </a:p>
        </p:txBody>
      </p:sp>
      <p:sp>
        <p:nvSpPr>
          <p:cNvPr id="6" name="Text Placeholder 5"/>
          <p:cNvSpPr>
            <a:spLocks noGrp="1"/>
          </p:cNvSpPr>
          <p:nvPr>
            <p:ph type="body" idx="2"/>
          </p:nvPr>
        </p:nvSpPr>
        <p:spPr>
          <a:solidFill>
            <a:schemeClr val="bg1">
              <a:lumMod val="85000"/>
            </a:schemeClr>
          </a:solidFill>
        </p:spPr>
        <p:txBody>
          <a:bodyPr/>
          <a:lstStyle/>
          <a:p>
            <a:r>
              <a:rPr lang="en-US" dirty="0" smtClean="0"/>
              <a:t>Counting by Rote Memory</a:t>
            </a:r>
          </a:p>
          <a:p>
            <a:r>
              <a:rPr lang="en-US" b="1" dirty="0" smtClean="0">
                <a:solidFill>
                  <a:srgbClr val="FF0000"/>
                </a:solidFill>
              </a:rPr>
              <a:t>One-to-One Correspondence </a:t>
            </a:r>
          </a:p>
          <a:p>
            <a:r>
              <a:rPr lang="en-US" dirty="0" smtClean="0"/>
              <a:t>Conservation of Number </a:t>
            </a:r>
          </a:p>
          <a:p>
            <a:r>
              <a:rPr lang="en-US" dirty="0" smtClean="0"/>
              <a:t>Instant Recognition</a:t>
            </a:r>
          </a:p>
          <a:p>
            <a:r>
              <a:rPr lang="en-US" dirty="0" smtClean="0"/>
              <a:t>Counting Backwards </a:t>
            </a:r>
          </a:p>
          <a:p>
            <a:r>
              <a:rPr lang="en-US" dirty="0" smtClean="0"/>
              <a:t>Estimation of Objects </a:t>
            </a:r>
          </a:p>
          <a:p>
            <a:r>
              <a:rPr lang="en-US" dirty="0" smtClean="0"/>
              <a:t>Numeral Recognition</a:t>
            </a:r>
          </a:p>
          <a:p>
            <a:r>
              <a:rPr lang="en-US" dirty="0" smtClean="0"/>
              <a:t>Numeral Forms </a:t>
            </a:r>
            <a:endParaRPr lang="en-US" dirty="0"/>
          </a:p>
        </p:txBody>
      </p:sp>
      <p:sp>
        <p:nvSpPr>
          <p:cNvPr id="5" name="Content Placeholder 4"/>
          <p:cNvSpPr>
            <a:spLocks noGrp="1"/>
          </p:cNvSpPr>
          <p:nvPr>
            <p:ph sz="quarter" idx="1"/>
          </p:nvPr>
        </p:nvSpPr>
        <p:spPr>
          <a:xfrm>
            <a:off x="2971800" y="1600200"/>
            <a:ext cx="5715000" cy="3200400"/>
          </a:xfrm>
          <a:ln>
            <a:solidFill>
              <a:schemeClr val="tx1"/>
            </a:solidFill>
          </a:ln>
        </p:spPr>
        <p:txBody>
          <a:bodyPr/>
          <a:lstStyle/>
          <a:p>
            <a:r>
              <a:rPr lang="en-US" sz="2000" dirty="0" smtClean="0"/>
              <a:t>Objective: verbally counting while physically or mentally touching the object once </a:t>
            </a:r>
          </a:p>
          <a:p>
            <a:r>
              <a:rPr lang="en-US" sz="2000" dirty="0" smtClean="0"/>
              <a:t>Materials: 24 counters, 5 blocks each a different color </a:t>
            </a:r>
          </a:p>
          <a:p>
            <a:r>
              <a:rPr lang="en-US" sz="2000" dirty="0" smtClean="0"/>
              <a:t>Procedure: group counters by 4, 8, and 12; child chooses which to count out loud; count other groups; count all.</a:t>
            </a:r>
          </a:p>
          <a:p>
            <a:r>
              <a:rPr lang="en-US" sz="2000" dirty="0" smtClean="0"/>
              <a:t>5 blocks of a different color; count the cubes; begin with the blue cube and count all of them; count the cubes but make the green one the last cube; count the cubes but make the yellow cube five </a:t>
            </a:r>
          </a:p>
          <a:p>
            <a:pPr>
              <a:buNone/>
            </a:pPr>
            <a:endParaRPr lang="en-US" dirty="0" smtClean="0"/>
          </a:p>
        </p:txBody>
      </p:sp>
      <p:sp>
        <p:nvSpPr>
          <p:cNvPr id="13" name="Cube 12"/>
          <p:cNvSpPr/>
          <p:nvPr/>
        </p:nvSpPr>
        <p:spPr>
          <a:xfrm>
            <a:off x="3124200" y="49530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Cube 13"/>
          <p:cNvSpPr/>
          <p:nvPr/>
        </p:nvSpPr>
        <p:spPr>
          <a:xfrm>
            <a:off x="3124200" y="5562600"/>
            <a:ext cx="304800" cy="304800"/>
          </a:xfrm>
          <a:prstGeom prst="cub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ube 14"/>
          <p:cNvSpPr/>
          <p:nvPr/>
        </p:nvSpPr>
        <p:spPr>
          <a:xfrm>
            <a:off x="3581400" y="5257800"/>
            <a:ext cx="304800" cy="3048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ube 15"/>
          <p:cNvSpPr/>
          <p:nvPr/>
        </p:nvSpPr>
        <p:spPr>
          <a:xfrm>
            <a:off x="3886200" y="5562600"/>
            <a:ext cx="304800" cy="304800"/>
          </a:xfrm>
          <a:prstGeom prst="cub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ube 16"/>
          <p:cNvSpPr/>
          <p:nvPr/>
        </p:nvSpPr>
        <p:spPr>
          <a:xfrm>
            <a:off x="3657600" y="4800600"/>
            <a:ext cx="304800" cy="304800"/>
          </a:xfrm>
          <a:prstGeom prst="cub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lowchart: Terminator 17"/>
          <p:cNvSpPr/>
          <p:nvPr/>
        </p:nvSpPr>
        <p:spPr>
          <a:xfrm>
            <a:off x="4876800" y="51054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lowchart: Terminator 18"/>
          <p:cNvSpPr/>
          <p:nvPr/>
        </p:nvSpPr>
        <p:spPr>
          <a:xfrm>
            <a:off x="5029200" y="52578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lowchart: Terminator 19"/>
          <p:cNvSpPr/>
          <p:nvPr/>
        </p:nvSpPr>
        <p:spPr>
          <a:xfrm>
            <a:off x="6096000" y="50292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lowchart: Terminator 20"/>
          <p:cNvSpPr/>
          <p:nvPr/>
        </p:nvSpPr>
        <p:spPr>
          <a:xfrm>
            <a:off x="4800600" y="54102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lowchart: Terminator 21"/>
          <p:cNvSpPr/>
          <p:nvPr/>
        </p:nvSpPr>
        <p:spPr>
          <a:xfrm>
            <a:off x="5029200" y="52578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lowchart: Terminator 22"/>
          <p:cNvSpPr/>
          <p:nvPr/>
        </p:nvSpPr>
        <p:spPr>
          <a:xfrm>
            <a:off x="6019800" y="53340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lowchart: Terminator 23"/>
          <p:cNvSpPr/>
          <p:nvPr/>
        </p:nvSpPr>
        <p:spPr>
          <a:xfrm>
            <a:off x="6248400" y="51816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lowchart: Terminator 24"/>
          <p:cNvSpPr/>
          <p:nvPr/>
        </p:nvSpPr>
        <p:spPr>
          <a:xfrm>
            <a:off x="4953000" y="55626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lowchart: Terminator 25"/>
          <p:cNvSpPr/>
          <p:nvPr/>
        </p:nvSpPr>
        <p:spPr>
          <a:xfrm>
            <a:off x="6019800" y="53340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lowchart: Terminator 26"/>
          <p:cNvSpPr/>
          <p:nvPr/>
        </p:nvSpPr>
        <p:spPr>
          <a:xfrm>
            <a:off x="6172200" y="54864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lowchart: Terminator 27"/>
          <p:cNvSpPr/>
          <p:nvPr/>
        </p:nvSpPr>
        <p:spPr>
          <a:xfrm>
            <a:off x="6400800" y="53340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lowchart: Terminator 28"/>
          <p:cNvSpPr/>
          <p:nvPr/>
        </p:nvSpPr>
        <p:spPr>
          <a:xfrm>
            <a:off x="5943600" y="56388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Flowchart: Terminator 29"/>
          <p:cNvSpPr/>
          <p:nvPr/>
        </p:nvSpPr>
        <p:spPr>
          <a:xfrm>
            <a:off x="7543800" y="53340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lowchart: Terminator 30"/>
          <p:cNvSpPr/>
          <p:nvPr/>
        </p:nvSpPr>
        <p:spPr>
          <a:xfrm>
            <a:off x="7696200" y="54864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Flowchart: Terminator 31"/>
          <p:cNvSpPr/>
          <p:nvPr/>
        </p:nvSpPr>
        <p:spPr>
          <a:xfrm>
            <a:off x="7924800" y="53340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lowchart: Terminator 32"/>
          <p:cNvSpPr/>
          <p:nvPr/>
        </p:nvSpPr>
        <p:spPr>
          <a:xfrm>
            <a:off x="7467600" y="56388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Flowchart: Terminator 33"/>
          <p:cNvSpPr/>
          <p:nvPr/>
        </p:nvSpPr>
        <p:spPr>
          <a:xfrm>
            <a:off x="7239000" y="49530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Flowchart: Terminator 34"/>
          <p:cNvSpPr/>
          <p:nvPr/>
        </p:nvSpPr>
        <p:spPr>
          <a:xfrm>
            <a:off x="7391400" y="51054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Flowchart: Terminator 35"/>
          <p:cNvSpPr/>
          <p:nvPr/>
        </p:nvSpPr>
        <p:spPr>
          <a:xfrm>
            <a:off x="7620000" y="49530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lowchart: Terminator 36"/>
          <p:cNvSpPr/>
          <p:nvPr/>
        </p:nvSpPr>
        <p:spPr>
          <a:xfrm>
            <a:off x="7162800" y="52578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lowchart: Terminator 37"/>
          <p:cNvSpPr/>
          <p:nvPr/>
        </p:nvSpPr>
        <p:spPr>
          <a:xfrm>
            <a:off x="7848600" y="51054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lowchart: Terminator 38"/>
          <p:cNvSpPr/>
          <p:nvPr/>
        </p:nvSpPr>
        <p:spPr>
          <a:xfrm>
            <a:off x="7924800" y="57150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Flowchart: Terminator 39"/>
          <p:cNvSpPr/>
          <p:nvPr/>
        </p:nvSpPr>
        <p:spPr>
          <a:xfrm>
            <a:off x="8229600" y="51054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Flowchart: Terminator 40"/>
          <p:cNvSpPr/>
          <p:nvPr/>
        </p:nvSpPr>
        <p:spPr>
          <a:xfrm>
            <a:off x="8153400" y="54864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lowchart: Terminator 41"/>
          <p:cNvSpPr/>
          <p:nvPr/>
        </p:nvSpPr>
        <p:spPr>
          <a:xfrm>
            <a:off x="6553200" y="55626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Flowchart: Terminator 44"/>
          <p:cNvSpPr/>
          <p:nvPr/>
        </p:nvSpPr>
        <p:spPr>
          <a:xfrm>
            <a:off x="5791200" y="51816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Pre-number Concepts and Skills </a:t>
            </a:r>
            <a:endParaRPr lang="en-US" dirty="0"/>
          </a:p>
        </p:txBody>
      </p:sp>
      <p:sp>
        <p:nvSpPr>
          <p:cNvPr id="6" name="Text Placeholder 5"/>
          <p:cNvSpPr>
            <a:spLocks noGrp="1"/>
          </p:cNvSpPr>
          <p:nvPr>
            <p:ph type="body" idx="2"/>
          </p:nvPr>
        </p:nvSpPr>
        <p:spPr>
          <a:solidFill>
            <a:schemeClr val="bg1">
              <a:lumMod val="85000"/>
            </a:schemeClr>
          </a:solidFill>
        </p:spPr>
        <p:txBody>
          <a:bodyPr/>
          <a:lstStyle/>
          <a:p>
            <a:r>
              <a:rPr lang="en-US" dirty="0" smtClean="0"/>
              <a:t>Counting by Rote Memory</a:t>
            </a:r>
          </a:p>
          <a:p>
            <a:r>
              <a:rPr lang="en-US" b="1" dirty="0" smtClean="0">
                <a:solidFill>
                  <a:srgbClr val="FF0000"/>
                </a:solidFill>
              </a:rPr>
              <a:t>One-to-One Correspondence </a:t>
            </a:r>
          </a:p>
          <a:p>
            <a:r>
              <a:rPr lang="en-US" dirty="0" smtClean="0"/>
              <a:t>Instant Recognition</a:t>
            </a:r>
          </a:p>
          <a:p>
            <a:r>
              <a:rPr lang="en-US" dirty="0" smtClean="0"/>
              <a:t>Conservation of Number </a:t>
            </a:r>
          </a:p>
          <a:p>
            <a:r>
              <a:rPr lang="en-US" dirty="0" smtClean="0"/>
              <a:t>Counting Backwards </a:t>
            </a:r>
          </a:p>
          <a:p>
            <a:r>
              <a:rPr lang="en-US" dirty="0" smtClean="0"/>
              <a:t>Estimation of Objects </a:t>
            </a:r>
          </a:p>
          <a:p>
            <a:r>
              <a:rPr lang="en-US" dirty="0" smtClean="0"/>
              <a:t>Numeral Recognition</a:t>
            </a:r>
          </a:p>
          <a:p>
            <a:r>
              <a:rPr lang="en-US" dirty="0" smtClean="0"/>
              <a:t>Numeral Forms </a:t>
            </a:r>
            <a:endParaRPr lang="en-US" dirty="0"/>
          </a:p>
        </p:txBody>
      </p:sp>
      <p:sp>
        <p:nvSpPr>
          <p:cNvPr id="5" name="Content Placeholder 4"/>
          <p:cNvSpPr>
            <a:spLocks noGrp="1"/>
          </p:cNvSpPr>
          <p:nvPr>
            <p:ph sz="quarter" idx="1"/>
          </p:nvPr>
        </p:nvSpPr>
        <p:spPr>
          <a:xfrm>
            <a:off x="2971800" y="1600200"/>
            <a:ext cx="5715000" cy="3200400"/>
          </a:xfrm>
          <a:ln>
            <a:solidFill>
              <a:schemeClr val="tx1"/>
            </a:solidFill>
          </a:ln>
        </p:spPr>
        <p:txBody>
          <a:bodyPr/>
          <a:lstStyle/>
          <a:p>
            <a:r>
              <a:rPr lang="en-US" sz="2000" dirty="0" smtClean="0"/>
              <a:t>Objective: verbally counting while physically or mentally touching the object once </a:t>
            </a:r>
          </a:p>
          <a:p>
            <a:r>
              <a:rPr lang="en-US" sz="2000" dirty="0" smtClean="0"/>
              <a:t>Materials: 24 counters, 5 blocks each a different color </a:t>
            </a:r>
          </a:p>
          <a:p>
            <a:r>
              <a:rPr lang="en-US" sz="2000" dirty="0" smtClean="0"/>
              <a:t>Procedure: group counters by 4, 8, and 12; child chooses which to count out loud; count other groups; count all.</a:t>
            </a:r>
          </a:p>
          <a:p>
            <a:r>
              <a:rPr lang="en-US" sz="2000" dirty="0" smtClean="0"/>
              <a:t>5 blocks of a different color; count the cubes; begin with the blue cube and count all of them; count the cubes but make the green one the last cube; count the cubes but make the yellow cube five </a:t>
            </a:r>
          </a:p>
          <a:p>
            <a:pPr>
              <a:buNone/>
            </a:pPr>
            <a:endParaRPr lang="en-US" dirty="0" smtClean="0"/>
          </a:p>
        </p:txBody>
      </p:sp>
      <p:sp>
        <p:nvSpPr>
          <p:cNvPr id="13" name="Cube 12"/>
          <p:cNvSpPr/>
          <p:nvPr/>
        </p:nvSpPr>
        <p:spPr>
          <a:xfrm>
            <a:off x="3124200" y="49530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Cube 13"/>
          <p:cNvSpPr/>
          <p:nvPr/>
        </p:nvSpPr>
        <p:spPr>
          <a:xfrm>
            <a:off x="3124200" y="5562600"/>
            <a:ext cx="304800" cy="304800"/>
          </a:xfrm>
          <a:prstGeom prst="cub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ube 14"/>
          <p:cNvSpPr/>
          <p:nvPr/>
        </p:nvSpPr>
        <p:spPr>
          <a:xfrm>
            <a:off x="3581400" y="5257800"/>
            <a:ext cx="304800" cy="3048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ube 15"/>
          <p:cNvSpPr/>
          <p:nvPr/>
        </p:nvSpPr>
        <p:spPr>
          <a:xfrm>
            <a:off x="3886200" y="5562600"/>
            <a:ext cx="304800" cy="304800"/>
          </a:xfrm>
          <a:prstGeom prst="cub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ube 16"/>
          <p:cNvSpPr/>
          <p:nvPr/>
        </p:nvSpPr>
        <p:spPr>
          <a:xfrm>
            <a:off x="3657600" y="4800600"/>
            <a:ext cx="304800" cy="304800"/>
          </a:xfrm>
          <a:prstGeom prst="cub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lowchart: Terminator 17"/>
          <p:cNvSpPr/>
          <p:nvPr/>
        </p:nvSpPr>
        <p:spPr>
          <a:xfrm>
            <a:off x="4876800" y="51054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lowchart: Terminator 18"/>
          <p:cNvSpPr/>
          <p:nvPr/>
        </p:nvSpPr>
        <p:spPr>
          <a:xfrm>
            <a:off x="5029200" y="52578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lowchart: Terminator 19"/>
          <p:cNvSpPr/>
          <p:nvPr/>
        </p:nvSpPr>
        <p:spPr>
          <a:xfrm>
            <a:off x="6096000" y="50292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lowchart: Terminator 20"/>
          <p:cNvSpPr/>
          <p:nvPr/>
        </p:nvSpPr>
        <p:spPr>
          <a:xfrm>
            <a:off x="4800600" y="54102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lowchart: Terminator 21"/>
          <p:cNvSpPr/>
          <p:nvPr/>
        </p:nvSpPr>
        <p:spPr>
          <a:xfrm>
            <a:off x="5029200" y="52578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lowchart: Terminator 22"/>
          <p:cNvSpPr/>
          <p:nvPr/>
        </p:nvSpPr>
        <p:spPr>
          <a:xfrm>
            <a:off x="6019800" y="53340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lowchart: Terminator 23"/>
          <p:cNvSpPr/>
          <p:nvPr/>
        </p:nvSpPr>
        <p:spPr>
          <a:xfrm>
            <a:off x="6248400" y="51816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lowchart: Terminator 24"/>
          <p:cNvSpPr/>
          <p:nvPr/>
        </p:nvSpPr>
        <p:spPr>
          <a:xfrm>
            <a:off x="4953000" y="55626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lowchart: Terminator 25"/>
          <p:cNvSpPr/>
          <p:nvPr/>
        </p:nvSpPr>
        <p:spPr>
          <a:xfrm>
            <a:off x="6019800" y="53340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lowchart: Terminator 26"/>
          <p:cNvSpPr/>
          <p:nvPr/>
        </p:nvSpPr>
        <p:spPr>
          <a:xfrm>
            <a:off x="6172200" y="54864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lowchart: Terminator 27"/>
          <p:cNvSpPr/>
          <p:nvPr/>
        </p:nvSpPr>
        <p:spPr>
          <a:xfrm>
            <a:off x="6400800" y="53340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lowchart: Terminator 28"/>
          <p:cNvSpPr/>
          <p:nvPr/>
        </p:nvSpPr>
        <p:spPr>
          <a:xfrm>
            <a:off x="5943600" y="56388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Flowchart: Terminator 29"/>
          <p:cNvSpPr/>
          <p:nvPr/>
        </p:nvSpPr>
        <p:spPr>
          <a:xfrm>
            <a:off x="7543800" y="53340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lowchart: Terminator 30"/>
          <p:cNvSpPr/>
          <p:nvPr/>
        </p:nvSpPr>
        <p:spPr>
          <a:xfrm>
            <a:off x="7696200" y="54864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Flowchart: Terminator 31"/>
          <p:cNvSpPr/>
          <p:nvPr/>
        </p:nvSpPr>
        <p:spPr>
          <a:xfrm>
            <a:off x="7924800" y="53340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lowchart: Terminator 32"/>
          <p:cNvSpPr/>
          <p:nvPr/>
        </p:nvSpPr>
        <p:spPr>
          <a:xfrm>
            <a:off x="7467600" y="56388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Flowchart: Terminator 33"/>
          <p:cNvSpPr/>
          <p:nvPr/>
        </p:nvSpPr>
        <p:spPr>
          <a:xfrm>
            <a:off x="7239000" y="49530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Flowchart: Terminator 34"/>
          <p:cNvSpPr/>
          <p:nvPr/>
        </p:nvSpPr>
        <p:spPr>
          <a:xfrm>
            <a:off x="7391400" y="51054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Flowchart: Terminator 35"/>
          <p:cNvSpPr/>
          <p:nvPr/>
        </p:nvSpPr>
        <p:spPr>
          <a:xfrm>
            <a:off x="7620000" y="49530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lowchart: Terminator 36"/>
          <p:cNvSpPr/>
          <p:nvPr/>
        </p:nvSpPr>
        <p:spPr>
          <a:xfrm>
            <a:off x="7162800" y="52578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lowchart: Terminator 37"/>
          <p:cNvSpPr/>
          <p:nvPr/>
        </p:nvSpPr>
        <p:spPr>
          <a:xfrm>
            <a:off x="7848600" y="51054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lowchart: Terminator 38"/>
          <p:cNvSpPr/>
          <p:nvPr/>
        </p:nvSpPr>
        <p:spPr>
          <a:xfrm>
            <a:off x="7924800" y="57150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Flowchart: Terminator 39"/>
          <p:cNvSpPr/>
          <p:nvPr/>
        </p:nvSpPr>
        <p:spPr>
          <a:xfrm>
            <a:off x="8229600" y="51054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Flowchart: Terminator 40"/>
          <p:cNvSpPr/>
          <p:nvPr/>
        </p:nvSpPr>
        <p:spPr>
          <a:xfrm>
            <a:off x="8153400" y="54864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lowchart: Terminator 41"/>
          <p:cNvSpPr/>
          <p:nvPr/>
        </p:nvSpPr>
        <p:spPr>
          <a:xfrm>
            <a:off x="6553200" y="55626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Flowchart: Terminator 44"/>
          <p:cNvSpPr/>
          <p:nvPr/>
        </p:nvSpPr>
        <p:spPr>
          <a:xfrm>
            <a:off x="5791200" y="51816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Pre-number Concepts and Skills </a:t>
            </a:r>
            <a:endParaRPr lang="en-US" dirty="0"/>
          </a:p>
        </p:txBody>
      </p:sp>
      <p:sp>
        <p:nvSpPr>
          <p:cNvPr id="6" name="Text Placeholder 5"/>
          <p:cNvSpPr>
            <a:spLocks noGrp="1"/>
          </p:cNvSpPr>
          <p:nvPr>
            <p:ph type="body" idx="2"/>
          </p:nvPr>
        </p:nvSpPr>
        <p:spPr>
          <a:solidFill>
            <a:schemeClr val="bg1">
              <a:lumMod val="85000"/>
            </a:schemeClr>
          </a:solidFill>
        </p:spPr>
        <p:txBody>
          <a:bodyPr/>
          <a:lstStyle/>
          <a:p>
            <a:r>
              <a:rPr lang="en-US" dirty="0" smtClean="0"/>
              <a:t>Counting by Rote Memory</a:t>
            </a:r>
          </a:p>
          <a:p>
            <a:r>
              <a:rPr lang="en-US" dirty="0" smtClean="0"/>
              <a:t>One-to-One Correspondence </a:t>
            </a:r>
          </a:p>
          <a:p>
            <a:r>
              <a:rPr lang="en-US" b="1" dirty="0" smtClean="0">
                <a:solidFill>
                  <a:srgbClr val="FF0000"/>
                </a:solidFill>
              </a:rPr>
              <a:t>Instant Recognition</a:t>
            </a:r>
          </a:p>
          <a:p>
            <a:r>
              <a:rPr lang="en-US" dirty="0" smtClean="0"/>
              <a:t>Conservation of Number </a:t>
            </a:r>
          </a:p>
          <a:p>
            <a:r>
              <a:rPr lang="en-US" dirty="0" smtClean="0"/>
              <a:t>Counting Backwards </a:t>
            </a:r>
          </a:p>
          <a:p>
            <a:r>
              <a:rPr lang="en-US" dirty="0" smtClean="0"/>
              <a:t>Estimation of Objects </a:t>
            </a:r>
          </a:p>
          <a:p>
            <a:r>
              <a:rPr lang="en-US" dirty="0" smtClean="0"/>
              <a:t>Numeral Recognition</a:t>
            </a:r>
          </a:p>
          <a:p>
            <a:r>
              <a:rPr lang="en-US" dirty="0" smtClean="0"/>
              <a:t>Numeral Forms </a:t>
            </a:r>
            <a:endParaRPr lang="en-US" dirty="0"/>
          </a:p>
        </p:txBody>
      </p:sp>
      <p:sp>
        <p:nvSpPr>
          <p:cNvPr id="5" name="Content Placeholder 4"/>
          <p:cNvSpPr>
            <a:spLocks noGrp="1"/>
          </p:cNvSpPr>
          <p:nvPr>
            <p:ph sz="quarter" idx="1"/>
          </p:nvPr>
        </p:nvSpPr>
        <p:spPr>
          <a:xfrm>
            <a:off x="2971800" y="1600200"/>
            <a:ext cx="5715000" cy="3200400"/>
          </a:xfrm>
          <a:ln>
            <a:solidFill>
              <a:schemeClr val="tx1"/>
            </a:solidFill>
          </a:ln>
        </p:spPr>
        <p:txBody>
          <a:bodyPr/>
          <a:lstStyle/>
          <a:p>
            <a:r>
              <a:rPr lang="en-US" sz="2000" dirty="0" smtClean="0"/>
              <a:t>Objective: recognized groups of 2,3,4, and 5 w/out counting </a:t>
            </a:r>
          </a:p>
          <a:p>
            <a:r>
              <a:rPr lang="en-US" sz="2000" dirty="0" smtClean="0"/>
              <a:t>Materials: 14 counters </a:t>
            </a:r>
          </a:p>
          <a:p>
            <a:r>
              <a:rPr lang="en-US" sz="2000" dirty="0" smtClean="0"/>
              <a:t>Procedure: group counters 2, 3, 4, and 5 randomly; ask to the child to point to the group of three, four, two, five, three, etc. Do not allow the  child time to verbally or physically count the objects </a:t>
            </a:r>
          </a:p>
          <a:p>
            <a:pPr>
              <a:buNone/>
            </a:pPr>
            <a:endParaRPr lang="en-US" dirty="0" smtClean="0"/>
          </a:p>
        </p:txBody>
      </p:sp>
      <p:sp>
        <p:nvSpPr>
          <p:cNvPr id="18" name="Flowchart: Terminator 17"/>
          <p:cNvSpPr/>
          <p:nvPr/>
        </p:nvSpPr>
        <p:spPr>
          <a:xfrm>
            <a:off x="3429000" y="52578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lowchart: Terminator 18"/>
          <p:cNvSpPr/>
          <p:nvPr/>
        </p:nvSpPr>
        <p:spPr>
          <a:xfrm>
            <a:off x="3886200" y="52578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lowchart: Terminator 19"/>
          <p:cNvSpPr/>
          <p:nvPr/>
        </p:nvSpPr>
        <p:spPr>
          <a:xfrm>
            <a:off x="6400800" y="51054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lowchart: Terminator 20"/>
          <p:cNvSpPr/>
          <p:nvPr/>
        </p:nvSpPr>
        <p:spPr>
          <a:xfrm>
            <a:off x="3276600" y="54864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lowchart: Terminator 21"/>
          <p:cNvSpPr/>
          <p:nvPr/>
        </p:nvSpPr>
        <p:spPr>
          <a:xfrm>
            <a:off x="3733800" y="54864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lowchart: Terminator 22"/>
          <p:cNvSpPr/>
          <p:nvPr/>
        </p:nvSpPr>
        <p:spPr>
          <a:xfrm>
            <a:off x="6553200" y="54102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lowchart: Terminator 23"/>
          <p:cNvSpPr/>
          <p:nvPr/>
        </p:nvSpPr>
        <p:spPr>
          <a:xfrm>
            <a:off x="6019800" y="51054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lowchart: Terminator 24"/>
          <p:cNvSpPr/>
          <p:nvPr/>
        </p:nvSpPr>
        <p:spPr>
          <a:xfrm>
            <a:off x="4876800" y="52578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lowchart: Terminator 25"/>
          <p:cNvSpPr/>
          <p:nvPr/>
        </p:nvSpPr>
        <p:spPr>
          <a:xfrm>
            <a:off x="6248400" y="55626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lowchart: Terminator 27"/>
          <p:cNvSpPr/>
          <p:nvPr/>
        </p:nvSpPr>
        <p:spPr>
          <a:xfrm>
            <a:off x="8001000" y="53340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lowchart: Terminator 28"/>
          <p:cNvSpPr/>
          <p:nvPr/>
        </p:nvSpPr>
        <p:spPr>
          <a:xfrm>
            <a:off x="5029200" y="54864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lowchart: Terminator 32"/>
          <p:cNvSpPr/>
          <p:nvPr/>
        </p:nvSpPr>
        <p:spPr>
          <a:xfrm>
            <a:off x="7620000" y="51816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lowchart: Terminator 41"/>
          <p:cNvSpPr/>
          <p:nvPr/>
        </p:nvSpPr>
        <p:spPr>
          <a:xfrm>
            <a:off x="7620000" y="54864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Flowchart: Terminator 44"/>
          <p:cNvSpPr/>
          <p:nvPr/>
        </p:nvSpPr>
        <p:spPr>
          <a:xfrm>
            <a:off x="6019800" y="53340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a:off x="5867400" y="4876800"/>
            <a:ext cx="1066800" cy="10668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p:cNvSpPr/>
          <p:nvPr/>
        </p:nvSpPr>
        <p:spPr>
          <a:xfrm>
            <a:off x="7315200" y="4876800"/>
            <a:ext cx="1066800" cy="10668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p:cNvSpPr/>
          <p:nvPr/>
        </p:nvSpPr>
        <p:spPr>
          <a:xfrm>
            <a:off x="3200400" y="4876800"/>
            <a:ext cx="1066800" cy="10668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p:cNvSpPr/>
          <p:nvPr/>
        </p:nvSpPr>
        <p:spPr>
          <a:xfrm>
            <a:off x="4572000" y="4876800"/>
            <a:ext cx="1066800" cy="10668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Pre-number Concepts and Skills </a:t>
            </a:r>
            <a:endParaRPr lang="en-US" dirty="0"/>
          </a:p>
        </p:txBody>
      </p:sp>
      <p:sp>
        <p:nvSpPr>
          <p:cNvPr id="6" name="Text Placeholder 5"/>
          <p:cNvSpPr>
            <a:spLocks noGrp="1"/>
          </p:cNvSpPr>
          <p:nvPr>
            <p:ph type="body" idx="2"/>
          </p:nvPr>
        </p:nvSpPr>
        <p:spPr>
          <a:solidFill>
            <a:schemeClr val="bg1">
              <a:lumMod val="85000"/>
            </a:schemeClr>
          </a:solidFill>
        </p:spPr>
        <p:txBody>
          <a:bodyPr/>
          <a:lstStyle/>
          <a:p>
            <a:r>
              <a:rPr lang="en-US" dirty="0" smtClean="0"/>
              <a:t>Counting by Rote Memory</a:t>
            </a:r>
          </a:p>
          <a:p>
            <a:r>
              <a:rPr lang="en-US" dirty="0" smtClean="0"/>
              <a:t>One-to-One Correspondence </a:t>
            </a:r>
          </a:p>
          <a:p>
            <a:r>
              <a:rPr lang="en-US" dirty="0" smtClean="0"/>
              <a:t>Instant Recognition</a:t>
            </a:r>
          </a:p>
          <a:p>
            <a:r>
              <a:rPr lang="en-US" b="1" dirty="0" smtClean="0">
                <a:solidFill>
                  <a:srgbClr val="FF0000"/>
                </a:solidFill>
              </a:rPr>
              <a:t>Conservation of Number </a:t>
            </a:r>
          </a:p>
          <a:p>
            <a:r>
              <a:rPr lang="en-US" dirty="0" smtClean="0"/>
              <a:t>Counting Backwards </a:t>
            </a:r>
          </a:p>
          <a:p>
            <a:r>
              <a:rPr lang="en-US" dirty="0" smtClean="0"/>
              <a:t>Estimation of Objects </a:t>
            </a:r>
          </a:p>
          <a:p>
            <a:r>
              <a:rPr lang="en-US" dirty="0" smtClean="0"/>
              <a:t>Numeral Recognition</a:t>
            </a:r>
          </a:p>
          <a:p>
            <a:r>
              <a:rPr lang="en-US" dirty="0" smtClean="0"/>
              <a:t>Numeral Forms </a:t>
            </a:r>
            <a:endParaRPr lang="en-US" dirty="0"/>
          </a:p>
        </p:txBody>
      </p:sp>
      <p:sp>
        <p:nvSpPr>
          <p:cNvPr id="5" name="Content Placeholder 4"/>
          <p:cNvSpPr>
            <a:spLocks noGrp="1"/>
          </p:cNvSpPr>
          <p:nvPr>
            <p:ph sz="quarter" idx="1"/>
          </p:nvPr>
        </p:nvSpPr>
        <p:spPr>
          <a:xfrm>
            <a:off x="2971800" y="1600200"/>
            <a:ext cx="5715000" cy="3200400"/>
          </a:xfrm>
          <a:ln>
            <a:solidFill>
              <a:schemeClr val="tx1"/>
            </a:solidFill>
          </a:ln>
        </p:spPr>
        <p:txBody>
          <a:bodyPr/>
          <a:lstStyle/>
          <a:p>
            <a:r>
              <a:rPr lang="en-US" sz="2000" dirty="0" smtClean="0"/>
              <a:t>Objective: a quantity remains consistent </a:t>
            </a:r>
          </a:p>
          <a:p>
            <a:r>
              <a:rPr lang="en-US" sz="2000" dirty="0" smtClean="0"/>
              <a:t>Materials: 20 blocks </a:t>
            </a:r>
          </a:p>
          <a:p>
            <a:r>
              <a:rPr lang="en-US" sz="2000" dirty="0" smtClean="0"/>
              <a:t>Procedure: align two sets of 10 blocks; ask to the child if there are the same number of blocks in each set; if the child says “yes” then spread out one set of blocks and then ask if there are the same number of blocks in each set; if the child says “yes” then they have conservation of number; ask the child to explain their answer to make sure it wasn’t a guess </a:t>
            </a:r>
          </a:p>
          <a:p>
            <a:pPr>
              <a:buNone/>
            </a:pPr>
            <a:endParaRPr lang="en-US" dirty="0" smtClean="0"/>
          </a:p>
        </p:txBody>
      </p:sp>
      <p:sp>
        <p:nvSpPr>
          <p:cNvPr id="27" name="Cube 26"/>
          <p:cNvSpPr/>
          <p:nvPr/>
        </p:nvSpPr>
        <p:spPr>
          <a:xfrm>
            <a:off x="3505200" y="50292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Cube 29"/>
          <p:cNvSpPr/>
          <p:nvPr/>
        </p:nvSpPr>
        <p:spPr>
          <a:xfrm>
            <a:off x="3810000" y="50292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Cube 30"/>
          <p:cNvSpPr/>
          <p:nvPr/>
        </p:nvSpPr>
        <p:spPr>
          <a:xfrm>
            <a:off x="6858000" y="50292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Cube 31"/>
          <p:cNvSpPr/>
          <p:nvPr/>
        </p:nvSpPr>
        <p:spPr>
          <a:xfrm>
            <a:off x="6477000" y="50292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Cube 33"/>
          <p:cNvSpPr/>
          <p:nvPr/>
        </p:nvSpPr>
        <p:spPr>
          <a:xfrm>
            <a:off x="6096000" y="50292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Cube 34"/>
          <p:cNvSpPr/>
          <p:nvPr/>
        </p:nvSpPr>
        <p:spPr>
          <a:xfrm>
            <a:off x="5715000" y="50292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Cube 35"/>
          <p:cNvSpPr/>
          <p:nvPr/>
        </p:nvSpPr>
        <p:spPr>
          <a:xfrm>
            <a:off x="5334000" y="50292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Cube 36"/>
          <p:cNvSpPr/>
          <p:nvPr/>
        </p:nvSpPr>
        <p:spPr>
          <a:xfrm>
            <a:off x="4953000" y="50292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Cube 37"/>
          <p:cNvSpPr/>
          <p:nvPr/>
        </p:nvSpPr>
        <p:spPr>
          <a:xfrm>
            <a:off x="4572000" y="50292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Cube 38"/>
          <p:cNvSpPr/>
          <p:nvPr/>
        </p:nvSpPr>
        <p:spPr>
          <a:xfrm>
            <a:off x="4191000" y="50292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Cube 39"/>
          <p:cNvSpPr/>
          <p:nvPr/>
        </p:nvSpPr>
        <p:spPr>
          <a:xfrm>
            <a:off x="2819400" y="5562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Cube 40"/>
          <p:cNvSpPr/>
          <p:nvPr/>
        </p:nvSpPr>
        <p:spPr>
          <a:xfrm>
            <a:off x="3352800" y="5562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Cube 47"/>
          <p:cNvSpPr/>
          <p:nvPr/>
        </p:nvSpPr>
        <p:spPr>
          <a:xfrm>
            <a:off x="8305800" y="5562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Cube 48"/>
          <p:cNvSpPr/>
          <p:nvPr/>
        </p:nvSpPr>
        <p:spPr>
          <a:xfrm>
            <a:off x="7772400" y="5562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Cube 49"/>
          <p:cNvSpPr/>
          <p:nvPr/>
        </p:nvSpPr>
        <p:spPr>
          <a:xfrm>
            <a:off x="7162800" y="5562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Cube 50"/>
          <p:cNvSpPr/>
          <p:nvPr/>
        </p:nvSpPr>
        <p:spPr>
          <a:xfrm>
            <a:off x="6477000" y="5562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Cube 51"/>
          <p:cNvSpPr/>
          <p:nvPr/>
        </p:nvSpPr>
        <p:spPr>
          <a:xfrm>
            <a:off x="5791200" y="5562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Cube 52"/>
          <p:cNvSpPr/>
          <p:nvPr/>
        </p:nvSpPr>
        <p:spPr>
          <a:xfrm>
            <a:off x="5181600" y="5562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Cube 53"/>
          <p:cNvSpPr/>
          <p:nvPr/>
        </p:nvSpPr>
        <p:spPr>
          <a:xfrm>
            <a:off x="4572000" y="5562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Cube 54"/>
          <p:cNvSpPr/>
          <p:nvPr/>
        </p:nvSpPr>
        <p:spPr>
          <a:xfrm>
            <a:off x="3962400" y="5562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Pre-number Concepts and Skills </a:t>
            </a:r>
            <a:endParaRPr lang="en-US" dirty="0"/>
          </a:p>
        </p:txBody>
      </p:sp>
      <p:sp>
        <p:nvSpPr>
          <p:cNvPr id="6" name="Text Placeholder 5"/>
          <p:cNvSpPr>
            <a:spLocks noGrp="1"/>
          </p:cNvSpPr>
          <p:nvPr>
            <p:ph type="body" idx="2"/>
          </p:nvPr>
        </p:nvSpPr>
        <p:spPr>
          <a:solidFill>
            <a:schemeClr val="bg1">
              <a:lumMod val="85000"/>
            </a:schemeClr>
          </a:solidFill>
        </p:spPr>
        <p:txBody>
          <a:bodyPr/>
          <a:lstStyle/>
          <a:p>
            <a:r>
              <a:rPr lang="en-US" dirty="0" smtClean="0"/>
              <a:t>Counting by Rote Memory</a:t>
            </a:r>
          </a:p>
          <a:p>
            <a:r>
              <a:rPr lang="en-US" dirty="0" smtClean="0"/>
              <a:t>One-to-One Correspondence </a:t>
            </a:r>
          </a:p>
          <a:p>
            <a:r>
              <a:rPr lang="en-US" dirty="0" smtClean="0"/>
              <a:t>Instant Recognition</a:t>
            </a:r>
          </a:p>
          <a:p>
            <a:r>
              <a:rPr lang="en-US" dirty="0" smtClean="0"/>
              <a:t>Conservation of Number </a:t>
            </a:r>
          </a:p>
          <a:p>
            <a:r>
              <a:rPr lang="en-US" b="1" dirty="0" smtClean="0">
                <a:solidFill>
                  <a:srgbClr val="FF0000"/>
                </a:solidFill>
              </a:rPr>
              <a:t>Counting Backwards</a:t>
            </a:r>
            <a:r>
              <a:rPr lang="en-US" dirty="0" smtClean="0">
                <a:solidFill>
                  <a:srgbClr val="FF0000"/>
                </a:solidFill>
              </a:rPr>
              <a:t> </a:t>
            </a:r>
          </a:p>
          <a:p>
            <a:r>
              <a:rPr lang="en-US" dirty="0" smtClean="0"/>
              <a:t>Estimation of Objects </a:t>
            </a:r>
          </a:p>
          <a:p>
            <a:r>
              <a:rPr lang="en-US" dirty="0" smtClean="0"/>
              <a:t>Numeral Recognition</a:t>
            </a:r>
          </a:p>
          <a:p>
            <a:r>
              <a:rPr lang="en-US" dirty="0" smtClean="0"/>
              <a:t>Numeral Forms </a:t>
            </a:r>
            <a:endParaRPr lang="en-US" dirty="0"/>
          </a:p>
        </p:txBody>
      </p:sp>
      <p:sp>
        <p:nvSpPr>
          <p:cNvPr id="5" name="Content Placeholder 4"/>
          <p:cNvSpPr>
            <a:spLocks noGrp="1"/>
          </p:cNvSpPr>
          <p:nvPr>
            <p:ph sz="quarter" idx="1"/>
          </p:nvPr>
        </p:nvSpPr>
        <p:spPr>
          <a:xfrm>
            <a:off x="2971800" y="1600200"/>
            <a:ext cx="5715000" cy="3200400"/>
          </a:xfrm>
          <a:ln>
            <a:solidFill>
              <a:schemeClr val="tx1"/>
            </a:solidFill>
          </a:ln>
        </p:spPr>
        <p:txBody>
          <a:bodyPr/>
          <a:lstStyle/>
          <a:p>
            <a:r>
              <a:rPr lang="en-US" sz="2000" dirty="0" smtClean="0"/>
              <a:t>Objective: counting backwards from various starting points</a:t>
            </a:r>
          </a:p>
          <a:p>
            <a:r>
              <a:rPr lang="en-US" sz="2000" dirty="0" smtClean="0"/>
              <a:t>Materials: 20 counters </a:t>
            </a:r>
          </a:p>
          <a:p>
            <a:r>
              <a:rPr lang="en-US" sz="2000" dirty="0" smtClean="0"/>
              <a:t>Procedure: ask child to place 7 counters in a row; cover one counter and ask the child how many are there now; continue covering one counter at a time and asking how many; repeat with larger amounts; add counters and see if the child can count on from the original amount or do they need to count all objects </a:t>
            </a:r>
          </a:p>
          <a:p>
            <a:pPr>
              <a:buNone/>
            </a:pPr>
            <a:endParaRPr lang="en-US" dirty="0" smtClean="0"/>
          </a:p>
        </p:txBody>
      </p:sp>
      <p:sp>
        <p:nvSpPr>
          <p:cNvPr id="25" name="Flowchart: Terminator 24"/>
          <p:cNvSpPr/>
          <p:nvPr/>
        </p:nvSpPr>
        <p:spPr>
          <a:xfrm>
            <a:off x="7696200" y="54102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lowchart: Terminator 25"/>
          <p:cNvSpPr/>
          <p:nvPr/>
        </p:nvSpPr>
        <p:spPr>
          <a:xfrm>
            <a:off x="6172200" y="54102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lowchart: Terminator 27"/>
          <p:cNvSpPr/>
          <p:nvPr/>
        </p:nvSpPr>
        <p:spPr>
          <a:xfrm>
            <a:off x="7162800" y="54102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lowchart: Terminator 28"/>
          <p:cNvSpPr/>
          <p:nvPr/>
        </p:nvSpPr>
        <p:spPr>
          <a:xfrm>
            <a:off x="5105400" y="54102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lowchart: Terminator 32"/>
          <p:cNvSpPr/>
          <p:nvPr/>
        </p:nvSpPr>
        <p:spPr>
          <a:xfrm>
            <a:off x="4572000" y="54102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lowchart: Terminator 41"/>
          <p:cNvSpPr/>
          <p:nvPr/>
        </p:nvSpPr>
        <p:spPr>
          <a:xfrm>
            <a:off x="6705600" y="54102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Flowchart: Terminator 42"/>
          <p:cNvSpPr/>
          <p:nvPr/>
        </p:nvSpPr>
        <p:spPr>
          <a:xfrm>
            <a:off x="4038600" y="54102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Flowchart: Terminator 43"/>
          <p:cNvSpPr/>
          <p:nvPr/>
        </p:nvSpPr>
        <p:spPr>
          <a:xfrm>
            <a:off x="5638800" y="54102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Flowchart: Terminator 44"/>
          <p:cNvSpPr/>
          <p:nvPr/>
        </p:nvSpPr>
        <p:spPr>
          <a:xfrm>
            <a:off x="3581400" y="5410200"/>
            <a:ext cx="304800" cy="152400"/>
          </a:xfrm>
          <a:prstGeom prst="flowChartTerminator">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82" name="Document"/>
          <p:cNvSpPr>
            <a:spLocks noEditPoints="1" noChangeArrowheads="1"/>
          </p:cNvSpPr>
          <p:nvPr/>
        </p:nvSpPr>
        <p:spPr bwMode="auto">
          <a:xfrm rot="16200000">
            <a:off x="7924800" y="5638800"/>
            <a:ext cx="828675" cy="981075"/>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77 w 21600"/>
              <a:gd name="T17" fmla="*/ 818 h 21600"/>
              <a:gd name="T18" fmla="*/ 20622 w 21600"/>
              <a:gd name="T19" fmla="*/ 1642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a:moveTo>
                  <a:pt x="85" y="17509"/>
                </a:moveTo>
                <a:lnTo>
                  <a:pt x="5187" y="17509"/>
                </a:lnTo>
                <a:lnTo>
                  <a:pt x="5187" y="21632"/>
                </a:lnTo>
                <a:lnTo>
                  <a:pt x="85" y="17509"/>
                </a:lnTo>
                <a:close/>
              </a:path>
            </a:pathLst>
          </a:custGeom>
          <a:solidFill>
            <a:srgbClr val="D8EBB3"/>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grpId="0" nodeType="clickEffect">
                                  <p:stCondLst>
                                    <p:cond delay="0"/>
                                  </p:stCondLst>
                                  <p:childTnLst>
                                    <p:animMotion origin="layout" path="M -0.27031 0.23958 L -0.02031 -0.09375 " pathEditMode="relative" rAng="0" ptsTypes="AA">
                                      <p:cBhvr>
                                        <p:cTn id="6" dur="2000" fill="hold"/>
                                        <p:tgtEl>
                                          <p:spTgt spid="20482"/>
                                        </p:tgtEl>
                                        <p:attrNameLst>
                                          <p:attrName>ppt_x</p:attrName>
                                          <p:attrName>ppt_y</p:attrName>
                                        </p:attrNameLst>
                                      </p:cBhvr>
                                      <p:rCtr x="125" y="-167"/>
                                    </p:animMotion>
                                  </p:childTnLst>
                                </p:cTn>
                              </p:par>
                            </p:childTnLst>
                          </p:cTn>
                        </p:par>
                      </p:childTnLst>
                    </p:cTn>
                  </p:par>
                  <p:par>
                    <p:cTn id="7" fill="hold">
                      <p:stCondLst>
                        <p:cond delay="indefinite"/>
                      </p:stCondLst>
                      <p:childTnLst>
                        <p:par>
                          <p:cTn id="8" fill="hold">
                            <p:stCondLst>
                              <p:cond delay="0"/>
                            </p:stCondLst>
                            <p:childTnLst>
                              <p:par>
                                <p:cTn id="9" presetID="56" presetClass="path" presetSubtype="0" accel="50000" decel="50000" fill="hold" grpId="1" nodeType="clickEffect">
                                  <p:stCondLst>
                                    <p:cond delay="0"/>
                                  </p:stCondLst>
                                  <p:childTnLst>
                                    <p:animMotion origin="layout" path="M -0.32865 0.23958 L -0.07865 -0.09375 " pathEditMode="relative" rAng="0" ptsTypes="AA">
                                      <p:cBhvr>
                                        <p:cTn id="10" dur="2000" fill="hold"/>
                                        <p:tgtEl>
                                          <p:spTgt spid="20482"/>
                                        </p:tgtEl>
                                        <p:attrNameLst>
                                          <p:attrName>ppt_x</p:attrName>
                                          <p:attrName>ppt_y</p:attrName>
                                        </p:attrNameLst>
                                      </p:cBhvr>
                                      <p:rCtr x="125" y="-16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nimBg="1"/>
      <p:bldP spid="20482"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Pre-number Concepts and Skills </a:t>
            </a:r>
            <a:endParaRPr lang="en-US" dirty="0"/>
          </a:p>
        </p:txBody>
      </p:sp>
      <p:sp>
        <p:nvSpPr>
          <p:cNvPr id="6" name="Text Placeholder 5"/>
          <p:cNvSpPr>
            <a:spLocks noGrp="1"/>
          </p:cNvSpPr>
          <p:nvPr>
            <p:ph type="body" idx="2"/>
          </p:nvPr>
        </p:nvSpPr>
        <p:spPr>
          <a:solidFill>
            <a:schemeClr val="bg1">
              <a:lumMod val="85000"/>
            </a:schemeClr>
          </a:solidFill>
        </p:spPr>
        <p:txBody>
          <a:bodyPr/>
          <a:lstStyle/>
          <a:p>
            <a:r>
              <a:rPr lang="en-US" dirty="0" smtClean="0"/>
              <a:t>Counting by Rote Memory</a:t>
            </a:r>
          </a:p>
          <a:p>
            <a:r>
              <a:rPr lang="en-US" dirty="0" smtClean="0"/>
              <a:t>One-to-One Correspondence </a:t>
            </a:r>
          </a:p>
          <a:p>
            <a:r>
              <a:rPr lang="en-US" dirty="0" smtClean="0"/>
              <a:t>Instant Recognition</a:t>
            </a:r>
          </a:p>
          <a:p>
            <a:r>
              <a:rPr lang="en-US" dirty="0" smtClean="0"/>
              <a:t>Conservation of Number </a:t>
            </a:r>
          </a:p>
          <a:p>
            <a:r>
              <a:rPr lang="en-US" b="1" dirty="0" smtClean="0">
                <a:solidFill>
                  <a:srgbClr val="FF0000"/>
                </a:solidFill>
              </a:rPr>
              <a:t>Counting Backwards</a:t>
            </a:r>
            <a:r>
              <a:rPr lang="en-US" dirty="0" smtClean="0">
                <a:solidFill>
                  <a:srgbClr val="FF0000"/>
                </a:solidFill>
              </a:rPr>
              <a:t> </a:t>
            </a:r>
          </a:p>
          <a:p>
            <a:r>
              <a:rPr lang="en-US" dirty="0" smtClean="0"/>
              <a:t>Estimation of Objects </a:t>
            </a:r>
          </a:p>
          <a:p>
            <a:r>
              <a:rPr lang="en-US" dirty="0" smtClean="0"/>
              <a:t>Numeral Recognition</a:t>
            </a:r>
          </a:p>
          <a:p>
            <a:r>
              <a:rPr lang="en-US" dirty="0" smtClean="0"/>
              <a:t>Numeral Forms </a:t>
            </a:r>
            <a:endParaRPr lang="en-US" dirty="0"/>
          </a:p>
        </p:txBody>
      </p:sp>
      <p:sp>
        <p:nvSpPr>
          <p:cNvPr id="5" name="Content Placeholder 4"/>
          <p:cNvSpPr>
            <a:spLocks noGrp="1"/>
          </p:cNvSpPr>
          <p:nvPr>
            <p:ph sz="quarter" idx="1"/>
          </p:nvPr>
        </p:nvSpPr>
        <p:spPr>
          <a:xfrm>
            <a:off x="2971800" y="1600200"/>
            <a:ext cx="5715000" cy="3200400"/>
          </a:xfrm>
          <a:ln>
            <a:solidFill>
              <a:schemeClr val="tx1"/>
            </a:solidFill>
          </a:ln>
        </p:spPr>
        <p:txBody>
          <a:bodyPr/>
          <a:lstStyle/>
          <a:p>
            <a:r>
              <a:rPr lang="en-US" sz="2000" dirty="0" smtClean="0"/>
              <a:t>Objective: counting backwards from various starting points</a:t>
            </a:r>
          </a:p>
          <a:p>
            <a:r>
              <a:rPr lang="en-US" sz="2000" dirty="0" smtClean="0"/>
              <a:t>Materials: 8-10 stacks of </a:t>
            </a:r>
            <a:r>
              <a:rPr lang="en-US" sz="2000" dirty="0" err="1" smtClean="0"/>
              <a:t>Unifix</a:t>
            </a:r>
            <a:r>
              <a:rPr lang="en-US" sz="2000" dirty="0" smtClean="0"/>
              <a:t> cubes with different number of cubes in each stack </a:t>
            </a:r>
          </a:p>
          <a:p>
            <a:r>
              <a:rPr lang="en-US" sz="2000" dirty="0" smtClean="0"/>
              <a:t>Procedure: place the stacks in a row; point to one stack at a time and ask the child to tell you how many cubes are in each stack; if they count silently ask them to explain to you how they got that number; as you point to the next stack see if they are counting on or backwards or starting from the first cube each time</a:t>
            </a:r>
          </a:p>
          <a:p>
            <a:pPr>
              <a:buNone/>
            </a:pPr>
            <a:endParaRPr lang="en-US" dirty="0" smtClean="0"/>
          </a:p>
        </p:txBody>
      </p:sp>
      <p:sp>
        <p:nvSpPr>
          <p:cNvPr id="15" name="Cube 14"/>
          <p:cNvSpPr/>
          <p:nvPr/>
        </p:nvSpPr>
        <p:spPr>
          <a:xfrm>
            <a:off x="3810000" y="6324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ube 15"/>
          <p:cNvSpPr/>
          <p:nvPr/>
        </p:nvSpPr>
        <p:spPr>
          <a:xfrm>
            <a:off x="3810000" y="6096000"/>
            <a:ext cx="304800" cy="304800"/>
          </a:xfrm>
          <a:prstGeom prst="cub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ube 16"/>
          <p:cNvSpPr/>
          <p:nvPr/>
        </p:nvSpPr>
        <p:spPr>
          <a:xfrm>
            <a:off x="3810000" y="5867400"/>
            <a:ext cx="304800" cy="304800"/>
          </a:xfrm>
          <a:prstGeom prst="cub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Cube 18"/>
          <p:cNvSpPr/>
          <p:nvPr/>
        </p:nvSpPr>
        <p:spPr>
          <a:xfrm>
            <a:off x="3810000" y="5638800"/>
            <a:ext cx="304800" cy="304800"/>
          </a:xfrm>
          <a:prstGeom prst="cub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Cube 17"/>
          <p:cNvSpPr/>
          <p:nvPr/>
        </p:nvSpPr>
        <p:spPr>
          <a:xfrm>
            <a:off x="3810000" y="5410200"/>
            <a:ext cx="304800" cy="304800"/>
          </a:xfrm>
          <a:prstGeom prst="cub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Cube 19"/>
          <p:cNvSpPr/>
          <p:nvPr/>
        </p:nvSpPr>
        <p:spPr>
          <a:xfrm>
            <a:off x="4191000" y="6324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ube 20"/>
          <p:cNvSpPr/>
          <p:nvPr/>
        </p:nvSpPr>
        <p:spPr>
          <a:xfrm>
            <a:off x="4191000" y="6096000"/>
            <a:ext cx="304800" cy="304800"/>
          </a:xfrm>
          <a:prstGeom prst="cub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Cube 21"/>
          <p:cNvSpPr/>
          <p:nvPr/>
        </p:nvSpPr>
        <p:spPr>
          <a:xfrm>
            <a:off x="4191000" y="5867400"/>
            <a:ext cx="304800" cy="304800"/>
          </a:xfrm>
          <a:prstGeom prst="cub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Cube 26"/>
          <p:cNvSpPr/>
          <p:nvPr/>
        </p:nvSpPr>
        <p:spPr>
          <a:xfrm>
            <a:off x="4572000" y="6324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Cube 29"/>
          <p:cNvSpPr/>
          <p:nvPr/>
        </p:nvSpPr>
        <p:spPr>
          <a:xfrm>
            <a:off x="4572000" y="6096000"/>
            <a:ext cx="304800" cy="304800"/>
          </a:xfrm>
          <a:prstGeom prst="cub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Cube 30"/>
          <p:cNvSpPr/>
          <p:nvPr/>
        </p:nvSpPr>
        <p:spPr>
          <a:xfrm>
            <a:off x="4572000" y="5867400"/>
            <a:ext cx="304800" cy="304800"/>
          </a:xfrm>
          <a:prstGeom prst="cub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Cube 31"/>
          <p:cNvSpPr/>
          <p:nvPr/>
        </p:nvSpPr>
        <p:spPr>
          <a:xfrm>
            <a:off x="4572000" y="5638800"/>
            <a:ext cx="304800" cy="304800"/>
          </a:xfrm>
          <a:prstGeom prst="cub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Cube 33"/>
          <p:cNvSpPr/>
          <p:nvPr/>
        </p:nvSpPr>
        <p:spPr>
          <a:xfrm>
            <a:off x="4572000" y="5410200"/>
            <a:ext cx="304800" cy="304800"/>
          </a:xfrm>
          <a:prstGeom prst="cub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Cube 34"/>
          <p:cNvSpPr/>
          <p:nvPr/>
        </p:nvSpPr>
        <p:spPr>
          <a:xfrm>
            <a:off x="4572000" y="5181600"/>
            <a:ext cx="304800" cy="304800"/>
          </a:xfrm>
          <a:prstGeom prst="cub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Cube 35"/>
          <p:cNvSpPr/>
          <p:nvPr/>
        </p:nvSpPr>
        <p:spPr>
          <a:xfrm>
            <a:off x="5943600" y="6324600"/>
            <a:ext cx="304800" cy="304800"/>
          </a:xfrm>
          <a:prstGeom prst="cub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Cube 36"/>
          <p:cNvSpPr/>
          <p:nvPr/>
        </p:nvSpPr>
        <p:spPr>
          <a:xfrm>
            <a:off x="5029200" y="6324600"/>
            <a:ext cx="304800" cy="304800"/>
          </a:xfrm>
          <a:prstGeom prst="cub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Cube 37"/>
          <p:cNvSpPr/>
          <p:nvPr/>
        </p:nvSpPr>
        <p:spPr>
          <a:xfrm>
            <a:off x="5029200" y="6096000"/>
            <a:ext cx="304800" cy="304800"/>
          </a:xfrm>
          <a:prstGeom prst="cub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Cube 38"/>
          <p:cNvSpPr/>
          <p:nvPr/>
        </p:nvSpPr>
        <p:spPr>
          <a:xfrm>
            <a:off x="5029200" y="5867400"/>
            <a:ext cx="304800" cy="304800"/>
          </a:xfrm>
          <a:prstGeom prst="cub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Cube 39"/>
          <p:cNvSpPr/>
          <p:nvPr/>
        </p:nvSpPr>
        <p:spPr>
          <a:xfrm>
            <a:off x="5029200" y="5638800"/>
            <a:ext cx="304800" cy="304800"/>
          </a:xfrm>
          <a:prstGeom prst="cub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Cube 40"/>
          <p:cNvSpPr/>
          <p:nvPr/>
        </p:nvSpPr>
        <p:spPr>
          <a:xfrm>
            <a:off x="5029200" y="5410200"/>
            <a:ext cx="304800" cy="304800"/>
          </a:xfrm>
          <a:prstGeom prst="cub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Cube 45"/>
          <p:cNvSpPr/>
          <p:nvPr/>
        </p:nvSpPr>
        <p:spPr>
          <a:xfrm>
            <a:off x="5486400" y="6324600"/>
            <a:ext cx="304800" cy="304800"/>
          </a:xfrm>
          <a:prstGeom prst="cub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Cube 46"/>
          <p:cNvSpPr/>
          <p:nvPr/>
        </p:nvSpPr>
        <p:spPr>
          <a:xfrm>
            <a:off x="5486400" y="6096000"/>
            <a:ext cx="304800" cy="304800"/>
          </a:xfrm>
          <a:prstGeom prst="cub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Cube 47"/>
          <p:cNvSpPr/>
          <p:nvPr/>
        </p:nvSpPr>
        <p:spPr>
          <a:xfrm>
            <a:off x="6400800" y="6324600"/>
            <a:ext cx="304800" cy="304800"/>
          </a:xfrm>
          <a:prstGeom prst="cub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Cube 48"/>
          <p:cNvSpPr/>
          <p:nvPr/>
        </p:nvSpPr>
        <p:spPr>
          <a:xfrm>
            <a:off x="6400800" y="6096000"/>
            <a:ext cx="304800" cy="304800"/>
          </a:xfrm>
          <a:prstGeom prst="cub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Cube 49"/>
          <p:cNvSpPr/>
          <p:nvPr/>
        </p:nvSpPr>
        <p:spPr>
          <a:xfrm>
            <a:off x="6400800" y="5867400"/>
            <a:ext cx="304800" cy="304800"/>
          </a:xfrm>
          <a:prstGeom prst="cub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Cube 50"/>
          <p:cNvSpPr/>
          <p:nvPr/>
        </p:nvSpPr>
        <p:spPr>
          <a:xfrm>
            <a:off x="6400800" y="5638800"/>
            <a:ext cx="304800" cy="304800"/>
          </a:xfrm>
          <a:prstGeom prst="cub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Cube 51"/>
          <p:cNvSpPr/>
          <p:nvPr/>
        </p:nvSpPr>
        <p:spPr>
          <a:xfrm>
            <a:off x="6400800" y="5410200"/>
            <a:ext cx="304800" cy="304800"/>
          </a:xfrm>
          <a:prstGeom prst="cub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Cube 52"/>
          <p:cNvSpPr/>
          <p:nvPr/>
        </p:nvSpPr>
        <p:spPr>
          <a:xfrm>
            <a:off x="6934200" y="6324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Cube 53"/>
          <p:cNvSpPr/>
          <p:nvPr/>
        </p:nvSpPr>
        <p:spPr>
          <a:xfrm>
            <a:off x="6934200" y="6096000"/>
            <a:ext cx="304800" cy="304800"/>
          </a:xfrm>
          <a:prstGeom prst="cub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Cube 54"/>
          <p:cNvSpPr/>
          <p:nvPr/>
        </p:nvSpPr>
        <p:spPr>
          <a:xfrm>
            <a:off x="6934200" y="5867400"/>
            <a:ext cx="304800" cy="304800"/>
          </a:xfrm>
          <a:prstGeom prst="cub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Cube 55"/>
          <p:cNvSpPr/>
          <p:nvPr/>
        </p:nvSpPr>
        <p:spPr>
          <a:xfrm>
            <a:off x="6934200" y="5638800"/>
            <a:ext cx="304800" cy="304800"/>
          </a:xfrm>
          <a:prstGeom prst="cub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Cube 56"/>
          <p:cNvSpPr/>
          <p:nvPr/>
        </p:nvSpPr>
        <p:spPr>
          <a:xfrm>
            <a:off x="6934200" y="5410200"/>
            <a:ext cx="304800" cy="304800"/>
          </a:xfrm>
          <a:prstGeom prst="cub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Cube 57"/>
          <p:cNvSpPr/>
          <p:nvPr/>
        </p:nvSpPr>
        <p:spPr>
          <a:xfrm>
            <a:off x="6934200" y="5181600"/>
            <a:ext cx="304800" cy="304800"/>
          </a:xfrm>
          <a:prstGeom prst="cub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Cube 58"/>
          <p:cNvSpPr/>
          <p:nvPr/>
        </p:nvSpPr>
        <p:spPr>
          <a:xfrm>
            <a:off x="6934200" y="4953000"/>
            <a:ext cx="304800" cy="304800"/>
          </a:xfrm>
          <a:prstGeom prst="cub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Pre-number Concepts and Skills </a:t>
            </a:r>
            <a:endParaRPr lang="en-US" dirty="0"/>
          </a:p>
        </p:txBody>
      </p:sp>
      <p:sp>
        <p:nvSpPr>
          <p:cNvPr id="6" name="Text Placeholder 5"/>
          <p:cNvSpPr>
            <a:spLocks noGrp="1"/>
          </p:cNvSpPr>
          <p:nvPr>
            <p:ph type="body" idx="2"/>
          </p:nvPr>
        </p:nvSpPr>
        <p:spPr>
          <a:solidFill>
            <a:schemeClr val="bg1">
              <a:lumMod val="85000"/>
            </a:schemeClr>
          </a:solidFill>
        </p:spPr>
        <p:txBody>
          <a:bodyPr/>
          <a:lstStyle/>
          <a:p>
            <a:r>
              <a:rPr lang="en-US" dirty="0" smtClean="0"/>
              <a:t>Counting by Rote Memory</a:t>
            </a:r>
          </a:p>
          <a:p>
            <a:r>
              <a:rPr lang="en-US" dirty="0" smtClean="0"/>
              <a:t>One-to-One Correspondence </a:t>
            </a:r>
          </a:p>
          <a:p>
            <a:r>
              <a:rPr lang="en-US" dirty="0" smtClean="0"/>
              <a:t>Instant Recognition</a:t>
            </a:r>
          </a:p>
          <a:p>
            <a:r>
              <a:rPr lang="en-US" dirty="0" smtClean="0"/>
              <a:t>Conservation of Number </a:t>
            </a:r>
          </a:p>
          <a:p>
            <a:r>
              <a:rPr lang="en-US" dirty="0" smtClean="0"/>
              <a:t>Counting Backwards </a:t>
            </a:r>
          </a:p>
          <a:p>
            <a:r>
              <a:rPr lang="en-US" b="1" dirty="0" smtClean="0">
                <a:solidFill>
                  <a:srgbClr val="FF0000"/>
                </a:solidFill>
              </a:rPr>
              <a:t>Estimation of Objects </a:t>
            </a:r>
          </a:p>
          <a:p>
            <a:r>
              <a:rPr lang="en-US" dirty="0" smtClean="0"/>
              <a:t>Numeral Recognition</a:t>
            </a:r>
          </a:p>
          <a:p>
            <a:r>
              <a:rPr lang="en-US" dirty="0" smtClean="0"/>
              <a:t>Numeral Forms </a:t>
            </a:r>
            <a:endParaRPr lang="en-US" dirty="0"/>
          </a:p>
        </p:txBody>
      </p:sp>
      <p:sp>
        <p:nvSpPr>
          <p:cNvPr id="5" name="Content Placeholder 4"/>
          <p:cNvSpPr>
            <a:spLocks noGrp="1"/>
          </p:cNvSpPr>
          <p:nvPr>
            <p:ph sz="quarter" idx="1"/>
          </p:nvPr>
        </p:nvSpPr>
        <p:spPr>
          <a:xfrm>
            <a:off x="2971800" y="1600200"/>
            <a:ext cx="5715000" cy="3200400"/>
          </a:xfrm>
          <a:ln>
            <a:solidFill>
              <a:schemeClr val="tx1"/>
            </a:solidFill>
          </a:ln>
        </p:spPr>
        <p:txBody>
          <a:bodyPr/>
          <a:lstStyle/>
          <a:p>
            <a:r>
              <a:rPr lang="en-US" sz="2000" dirty="0" smtClean="0"/>
              <a:t>Objective: estimation of quantity </a:t>
            </a:r>
          </a:p>
          <a:p>
            <a:r>
              <a:rPr lang="en-US" sz="2000" dirty="0" smtClean="0"/>
              <a:t>Materials: 3 jars labeled A, B, C; jar A 25 objects; jar B 50 objects; jar C 100 objects</a:t>
            </a:r>
          </a:p>
          <a:p>
            <a:r>
              <a:rPr lang="en-US" sz="2000" dirty="0" smtClean="0"/>
              <a:t>Procedure: Ask the child toe estimate how many beans are in jar A; then say “If there are ___ beans in jar A, then how many beans do you think there are in Jar B?” ; repeat with Jar C; you are not looking for a accuracy in the estimation but how they compare one jar to another jar; ask the child to explain their estimation </a:t>
            </a:r>
          </a:p>
          <a:p>
            <a:pPr>
              <a:buNone/>
            </a:pPr>
            <a:endParaRPr lang="en-US" dirty="0" smtClean="0"/>
          </a:p>
        </p:txBody>
      </p:sp>
      <p:pic>
        <p:nvPicPr>
          <p:cNvPr id="21506" name="Picture 2" descr="http://pjsallday.com/wp-content/uploads/2011/07/istock_000008739062xsmall.jpg"/>
          <p:cNvPicPr>
            <a:picLocks noChangeAspect="1" noChangeArrowheads="1"/>
          </p:cNvPicPr>
          <p:nvPr/>
        </p:nvPicPr>
        <p:blipFill>
          <a:blip r:embed="rId2" cstate="print"/>
          <a:srcRect/>
          <a:stretch>
            <a:fillRect/>
          </a:stretch>
        </p:blipFill>
        <p:spPr bwMode="auto">
          <a:xfrm>
            <a:off x="4876800" y="4836142"/>
            <a:ext cx="1247775" cy="1869458"/>
          </a:xfrm>
          <a:prstGeom prst="rect">
            <a:avLst/>
          </a:prstGeom>
          <a:noFill/>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Pre-number Concepts and Skills </a:t>
            </a:r>
            <a:endParaRPr lang="en-US" dirty="0"/>
          </a:p>
        </p:txBody>
      </p:sp>
      <p:sp>
        <p:nvSpPr>
          <p:cNvPr id="6" name="Text Placeholder 5"/>
          <p:cNvSpPr>
            <a:spLocks noGrp="1"/>
          </p:cNvSpPr>
          <p:nvPr>
            <p:ph type="body" idx="2"/>
          </p:nvPr>
        </p:nvSpPr>
        <p:spPr>
          <a:solidFill>
            <a:schemeClr val="bg1">
              <a:lumMod val="85000"/>
            </a:schemeClr>
          </a:solidFill>
        </p:spPr>
        <p:txBody>
          <a:bodyPr/>
          <a:lstStyle/>
          <a:p>
            <a:r>
              <a:rPr lang="en-US" dirty="0" smtClean="0"/>
              <a:t>Counting by Rote Memory</a:t>
            </a:r>
          </a:p>
          <a:p>
            <a:r>
              <a:rPr lang="en-US" dirty="0" smtClean="0"/>
              <a:t>One-to-One Correspondence </a:t>
            </a:r>
          </a:p>
          <a:p>
            <a:r>
              <a:rPr lang="en-US" dirty="0" smtClean="0"/>
              <a:t>Instant Recognition</a:t>
            </a:r>
          </a:p>
          <a:p>
            <a:r>
              <a:rPr lang="en-US" dirty="0" smtClean="0"/>
              <a:t>Conservation of Number </a:t>
            </a:r>
          </a:p>
          <a:p>
            <a:r>
              <a:rPr lang="en-US" dirty="0" smtClean="0"/>
              <a:t>Counting Backwards </a:t>
            </a:r>
          </a:p>
          <a:p>
            <a:r>
              <a:rPr lang="en-US" dirty="0" smtClean="0"/>
              <a:t>Estimation of Objects </a:t>
            </a:r>
          </a:p>
          <a:p>
            <a:r>
              <a:rPr lang="en-US" b="1" dirty="0" smtClean="0">
                <a:solidFill>
                  <a:srgbClr val="FF0000"/>
                </a:solidFill>
              </a:rPr>
              <a:t>Numeral Recognition</a:t>
            </a:r>
          </a:p>
          <a:p>
            <a:r>
              <a:rPr lang="en-US" dirty="0" smtClean="0"/>
              <a:t>Numeral Forms </a:t>
            </a:r>
            <a:endParaRPr lang="en-US" dirty="0"/>
          </a:p>
        </p:txBody>
      </p:sp>
      <p:sp>
        <p:nvSpPr>
          <p:cNvPr id="5" name="Content Placeholder 4"/>
          <p:cNvSpPr>
            <a:spLocks noGrp="1"/>
          </p:cNvSpPr>
          <p:nvPr>
            <p:ph sz="quarter" idx="1"/>
          </p:nvPr>
        </p:nvSpPr>
        <p:spPr>
          <a:xfrm>
            <a:off x="2971800" y="1600200"/>
            <a:ext cx="5715000" cy="3200400"/>
          </a:xfrm>
          <a:ln>
            <a:solidFill>
              <a:schemeClr val="tx1"/>
            </a:solidFill>
          </a:ln>
        </p:spPr>
        <p:txBody>
          <a:bodyPr/>
          <a:lstStyle/>
          <a:p>
            <a:r>
              <a:rPr lang="en-US" sz="2000" dirty="0" smtClean="0"/>
              <a:t>Objective: child names the numeral out of sequence from memory </a:t>
            </a:r>
          </a:p>
          <a:p>
            <a:r>
              <a:rPr lang="en-US" sz="2000" dirty="0" smtClean="0"/>
              <a:t>Materials: number cards 0-10 and 11-20</a:t>
            </a:r>
          </a:p>
          <a:p>
            <a:r>
              <a:rPr lang="en-US" sz="2000" dirty="0" smtClean="0"/>
              <a:t>Procedure: randomly place number 0-10 on the table; ask the child to point to a number and tell you the name; repeat with numbers 11-20</a:t>
            </a:r>
          </a:p>
          <a:p>
            <a:r>
              <a:rPr lang="en-US" sz="2000" dirty="0" smtClean="0"/>
              <a:t>Extension: try two and three digit numbers </a:t>
            </a:r>
          </a:p>
          <a:p>
            <a:pPr>
              <a:buNone/>
            </a:pPr>
            <a:endParaRPr lang="en-US" dirty="0" smtClean="0"/>
          </a:p>
        </p:txBody>
      </p:sp>
      <p:sp>
        <p:nvSpPr>
          <p:cNvPr id="7" name="Rectangle 6"/>
          <p:cNvSpPr/>
          <p:nvPr/>
        </p:nvSpPr>
        <p:spPr>
          <a:xfrm>
            <a:off x="2895600" y="5105400"/>
            <a:ext cx="457200" cy="533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rPr>
              <a:t>1</a:t>
            </a:r>
            <a:endParaRPr lang="en-US" sz="2000" dirty="0">
              <a:solidFill>
                <a:schemeClr val="tx1"/>
              </a:solidFill>
            </a:endParaRPr>
          </a:p>
        </p:txBody>
      </p:sp>
      <p:sp>
        <p:nvSpPr>
          <p:cNvPr id="8" name="Rectangle 7"/>
          <p:cNvSpPr/>
          <p:nvPr/>
        </p:nvSpPr>
        <p:spPr>
          <a:xfrm>
            <a:off x="3429000" y="5105400"/>
            <a:ext cx="457200" cy="533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rPr>
              <a:t>8</a:t>
            </a:r>
            <a:endParaRPr lang="en-US" sz="2000" dirty="0">
              <a:solidFill>
                <a:schemeClr val="tx1"/>
              </a:solidFill>
            </a:endParaRPr>
          </a:p>
        </p:txBody>
      </p:sp>
      <p:sp>
        <p:nvSpPr>
          <p:cNvPr id="9" name="Rectangle 8"/>
          <p:cNvSpPr/>
          <p:nvPr/>
        </p:nvSpPr>
        <p:spPr>
          <a:xfrm>
            <a:off x="3962400" y="5105400"/>
            <a:ext cx="457200" cy="533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rPr>
              <a:t>3</a:t>
            </a:r>
            <a:endParaRPr lang="en-US" sz="2000" dirty="0">
              <a:solidFill>
                <a:schemeClr val="tx1"/>
              </a:solidFill>
            </a:endParaRPr>
          </a:p>
        </p:txBody>
      </p:sp>
      <p:sp>
        <p:nvSpPr>
          <p:cNvPr id="10" name="Rectangle 9"/>
          <p:cNvSpPr/>
          <p:nvPr/>
        </p:nvSpPr>
        <p:spPr>
          <a:xfrm>
            <a:off x="4495800" y="5105400"/>
            <a:ext cx="457200" cy="533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rPr>
              <a:t>7</a:t>
            </a:r>
            <a:endParaRPr lang="en-US" sz="2000" dirty="0">
              <a:solidFill>
                <a:schemeClr val="tx1"/>
              </a:solidFill>
            </a:endParaRPr>
          </a:p>
        </p:txBody>
      </p:sp>
      <p:sp>
        <p:nvSpPr>
          <p:cNvPr id="11" name="Rectangle 10"/>
          <p:cNvSpPr/>
          <p:nvPr/>
        </p:nvSpPr>
        <p:spPr>
          <a:xfrm>
            <a:off x="5029200" y="5105400"/>
            <a:ext cx="457200" cy="533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rPr>
              <a:t>10</a:t>
            </a:r>
            <a:endParaRPr lang="en-US" sz="2000" dirty="0">
              <a:solidFill>
                <a:schemeClr val="tx1"/>
              </a:solidFill>
            </a:endParaRPr>
          </a:p>
        </p:txBody>
      </p:sp>
      <p:sp>
        <p:nvSpPr>
          <p:cNvPr id="12" name="Rectangle 11"/>
          <p:cNvSpPr/>
          <p:nvPr/>
        </p:nvSpPr>
        <p:spPr>
          <a:xfrm>
            <a:off x="5562600" y="5105400"/>
            <a:ext cx="457200" cy="533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rPr>
              <a:t>0</a:t>
            </a:r>
            <a:endParaRPr lang="en-US" sz="2000" dirty="0">
              <a:solidFill>
                <a:schemeClr val="tx1"/>
              </a:solidFill>
            </a:endParaRPr>
          </a:p>
        </p:txBody>
      </p:sp>
      <p:sp>
        <p:nvSpPr>
          <p:cNvPr id="13" name="Rectangle 12"/>
          <p:cNvSpPr/>
          <p:nvPr/>
        </p:nvSpPr>
        <p:spPr>
          <a:xfrm>
            <a:off x="6096000" y="5105400"/>
            <a:ext cx="457200" cy="533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rPr>
              <a:t>2</a:t>
            </a:r>
            <a:endParaRPr lang="en-US" sz="2000" dirty="0">
              <a:solidFill>
                <a:schemeClr val="tx1"/>
              </a:solidFill>
            </a:endParaRPr>
          </a:p>
        </p:txBody>
      </p:sp>
      <p:sp>
        <p:nvSpPr>
          <p:cNvPr id="14" name="Rectangle 13"/>
          <p:cNvSpPr/>
          <p:nvPr/>
        </p:nvSpPr>
        <p:spPr>
          <a:xfrm>
            <a:off x="6629400" y="5105400"/>
            <a:ext cx="457200" cy="533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rPr>
              <a:t>4</a:t>
            </a:r>
            <a:endParaRPr lang="en-US" sz="2000" dirty="0">
              <a:solidFill>
                <a:schemeClr val="tx1"/>
              </a:solidFill>
            </a:endParaRPr>
          </a:p>
        </p:txBody>
      </p:sp>
      <p:sp>
        <p:nvSpPr>
          <p:cNvPr id="15" name="Rectangle 14"/>
          <p:cNvSpPr/>
          <p:nvPr/>
        </p:nvSpPr>
        <p:spPr>
          <a:xfrm>
            <a:off x="7162800" y="5105400"/>
            <a:ext cx="457200" cy="533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rPr>
              <a:t>9</a:t>
            </a:r>
            <a:endParaRPr lang="en-US" sz="2000" dirty="0">
              <a:solidFill>
                <a:schemeClr val="tx1"/>
              </a:solidFill>
            </a:endParaRPr>
          </a:p>
        </p:txBody>
      </p:sp>
      <p:sp>
        <p:nvSpPr>
          <p:cNvPr id="16" name="Rectangle 15"/>
          <p:cNvSpPr/>
          <p:nvPr/>
        </p:nvSpPr>
        <p:spPr>
          <a:xfrm>
            <a:off x="2895600" y="5867400"/>
            <a:ext cx="457200" cy="533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rPr>
              <a:t>11</a:t>
            </a:r>
            <a:endParaRPr lang="en-US" sz="2000" dirty="0">
              <a:solidFill>
                <a:schemeClr val="tx1"/>
              </a:solidFill>
            </a:endParaRPr>
          </a:p>
        </p:txBody>
      </p:sp>
      <p:sp>
        <p:nvSpPr>
          <p:cNvPr id="17" name="Rectangle 16"/>
          <p:cNvSpPr/>
          <p:nvPr/>
        </p:nvSpPr>
        <p:spPr>
          <a:xfrm>
            <a:off x="3429000" y="5867400"/>
            <a:ext cx="457200" cy="533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rPr>
              <a:t>18</a:t>
            </a:r>
            <a:endParaRPr lang="en-US" sz="2000" dirty="0">
              <a:solidFill>
                <a:schemeClr val="tx1"/>
              </a:solidFill>
            </a:endParaRPr>
          </a:p>
        </p:txBody>
      </p:sp>
      <p:sp>
        <p:nvSpPr>
          <p:cNvPr id="18" name="Rectangle 17"/>
          <p:cNvSpPr/>
          <p:nvPr/>
        </p:nvSpPr>
        <p:spPr>
          <a:xfrm>
            <a:off x="3962400" y="5867400"/>
            <a:ext cx="457200" cy="533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rPr>
              <a:t>13</a:t>
            </a:r>
            <a:endParaRPr lang="en-US" sz="2000" dirty="0">
              <a:solidFill>
                <a:schemeClr val="tx1"/>
              </a:solidFill>
            </a:endParaRPr>
          </a:p>
        </p:txBody>
      </p:sp>
      <p:sp>
        <p:nvSpPr>
          <p:cNvPr id="19" name="Rectangle 18"/>
          <p:cNvSpPr/>
          <p:nvPr/>
        </p:nvSpPr>
        <p:spPr>
          <a:xfrm>
            <a:off x="4495800" y="5867400"/>
            <a:ext cx="457200" cy="533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rPr>
              <a:t>17</a:t>
            </a:r>
            <a:endParaRPr lang="en-US" sz="2000" dirty="0">
              <a:solidFill>
                <a:schemeClr val="tx1"/>
              </a:solidFill>
            </a:endParaRPr>
          </a:p>
        </p:txBody>
      </p:sp>
      <p:sp>
        <p:nvSpPr>
          <p:cNvPr id="20" name="Rectangle 19"/>
          <p:cNvSpPr/>
          <p:nvPr/>
        </p:nvSpPr>
        <p:spPr>
          <a:xfrm>
            <a:off x="5029200" y="5867400"/>
            <a:ext cx="457200" cy="533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rPr>
              <a:t>2</a:t>
            </a:r>
            <a:r>
              <a:rPr lang="en-US" sz="2000" dirty="0" smtClean="0">
                <a:solidFill>
                  <a:schemeClr val="tx1"/>
                </a:solidFill>
              </a:rPr>
              <a:t>0</a:t>
            </a:r>
            <a:endParaRPr lang="en-US" sz="2000" dirty="0">
              <a:solidFill>
                <a:schemeClr val="tx1"/>
              </a:solidFill>
            </a:endParaRPr>
          </a:p>
        </p:txBody>
      </p:sp>
      <p:sp>
        <p:nvSpPr>
          <p:cNvPr id="22" name="Rectangle 21"/>
          <p:cNvSpPr/>
          <p:nvPr/>
        </p:nvSpPr>
        <p:spPr>
          <a:xfrm>
            <a:off x="5562600" y="5867400"/>
            <a:ext cx="457200" cy="533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rPr>
              <a:t>12</a:t>
            </a:r>
            <a:endParaRPr lang="en-US" sz="2000" dirty="0">
              <a:solidFill>
                <a:schemeClr val="tx1"/>
              </a:solidFill>
            </a:endParaRPr>
          </a:p>
        </p:txBody>
      </p:sp>
      <p:sp>
        <p:nvSpPr>
          <p:cNvPr id="23" name="Rectangle 22"/>
          <p:cNvSpPr/>
          <p:nvPr/>
        </p:nvSpPr>
        <p:spPr>
          <a:xfrm>
            <a:off x="6096000" y="5867400"/>
            <a:ext cx="457200" cy="533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rPr>
              <a:t>14</a:t>
            </a:r>
            <a:endParaRPr lang="en-US" sz="2000" dirty="0">
              <a:solidFill>
                <a:schemeClr val="tx1"/>
              </a:solidFill>
            </a:endParaRPr>
          </a:p>
        </p:txBody>
      </p:sp>
      <p:sp>
        <p:nvSpPr>
          <p:cNvPr id="24" name="Rectangle 23"/>
          <p:cNvSpPr/>
          <p:nvPr/>
        </p:nvSpPr>
        <p:spPr>
          <a:xfrm>
            <a:off x="6629400" y="5867400"/>
            <a:ext cx="457200" cy="533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rPr>
              <a:t>19</a:t>
            </a:r>
            <a:endParaRPr lang="en-US" sz="2000" dirty="0">
              <a:solidFill>
                <a:schemeClr val="tx1"/>
              </a:solidFill>
            </a:endParaRPr>
          </a:p>
        </p:txBody>
      </p:sp>
      <p:sp>
        <p:nvSpPr>
          <p:cNvPr id="25" name="Rectangle 24"/>
          <p:cNvSpPr/>
          <p:nvPr/>
        </p:nvSpPr>
        <p:spPr>
          <a:xfrm>
            <a:off x="7696200" y="5105400"/>
            <a:ext cx="457200" cy="533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rPr>
              <a:t>5</a:t>
            </a:r>
            <a:endParaRPr lang="en-US" sz="2000" dirty="0">
              <a:solidFill>
                <a:schemeClr val="tx1"/>
              </a:solidFill>
            </a:endParaRPr>
          </a:p>
        </p:txBody>
      </p:sp>
      <p:sp>
        <p:nvSpPr>
          <p:cNvPr id="26" name="Rectangle 25"/>
          <p:cNvSpPr/>
          <p:nvPr/>
        </p:nvSpPr>
        <p:spPr>
          <a:xfrm>
            <a:off x="7162800" y="5867400"/>
            <a:ext cx="457200" cy="533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rPr>
              <a:t>15</a:t>
            </a:r>
            <a:endParaRPr lang="en-US" sz="2000" dirty="0">
              <a:solidFill>
                <a:schemeClr val="tx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8600" y="1447800"/>
            <a:ext cx="2459328" cy="156966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2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conceptual </a:t>
            </a:r>
          </a:p>
          <a:p>
            <a:pPr algn="ctr"/>
            <a:r>
              <a:rPr lang="en-US" sz="32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based </a:t>
            </a:r>
          </a:p>
          <a:p>
            <a:pPr algn="ctr"/>
            <a:r>
              <a:rPr lang="en-US" sz="32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r>
              <a:rPr lang="en-US" sz="32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math</a:t>
            </a:r>
            <a:endParaRPr lang="en-US" sz="32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4" name="Rectangle 3"/>
          <p:cNvSpPr/>
          <p:nvPr/>
        </p:nvSpPr>
        <p:spPr>
          <a:xfrm>
            <a:off x="6498640" y="1524000"/>
            <a:ext cx="2416046" cy="156966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2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procedural </a:t>
            </a:r>
          </a:p>
          <a:p>
            <a:pPr algn="ctr"/>
            <a:r>
              <a:rPr lang="en-US" sz="32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based </a:t>
            </a:r>
          </a:p>
          <a:p>
            <a:pPr algn="ctr"/>
            <a:r>
              <a:rPr lang="en-US" sz="32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r>
              <a:rPr lang="en-US" sz="32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math</a:t>
            </a:r>
            <a:endParaRPr lang="en-US" sz="32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5" name="Title 4"/>
          <p:cNvSpPr>
            <a:spLocks noGrp="1"/>
          </p:cNvSpPr>
          <p:nvPr>
            <p:ph type="title"/>
          </p:nvPr>
        </p:nvSpPr>
        <p:spPr/>
        <p:txBody>
          <a:bodyPr/>
          <a:lstStyle/>
          <a:p>
            <a:r>
              <a:rPr lang="en-US" sz="3200" dirty="0" smtClean="0"/>
              <a:t>Does the instructional approach impact the determination of a disability?</a:t>
            </a:r>
            <a:endParaRPr lang="en-US" sz="3200" dirty="0"/>
          </a:p>
        </p:txBody>
      </p:sp>
      <p:cxnSp>
        <p:nvCxnSpPr>
          <p:cNvPr id="8" name="Straight Arrow Connector 7"/>
          <p:cNvCxnSpPr/>
          <p:nvPr/>
        </p:nvCxnSpPr>
        <p:spPr>
          <a:xfrm>
            <a:off x="2590800" y="2209800"/>
            <a:ext cx="3657600" cy="0"/>
          </a:xfrm>
          <a:prstGeom prst="straightConnector1">
            <a:avLst/>
          </a:prstGeom>
          <a:ln w="76200">
            <a:headEnd type="arrow"/>
            <a:tailEnd type="arrow"/>
          </a:ln>
        </p:spPr>
        <p:style>
          <a:lnRef idx="1">
            <a:schemeClr val="accent1"/>
          </a:lnRef>
          <a:fillRef idx="0">
            <a:schemeClr val="accent1"/>
          </a:fillRef>
          <a:effectRef idx="0">
            <a:schemeClr val="accent1"/>
          </a:effectRef>
          <a:fontRef idx="minor">
            <a:schemeClr val="tx1"/>
          </a:fontRef>
        </p:style>
      </p:cxnSp>
      <p:pic>
        <p:nvPicPr>
          <p:cNvPr id="1026" name="Picture 2" descr="http://d48g9fi2crz4.cloudfront.net/wp-content/uploads/2012/08/Math-Kids.jpeg"/>
          <p:cNvPicPr>
            <a:picLocks noChangeAspect="1" noChangeArrowheads="1"/>
          </p:cNvPicPr>
          <p:nvPr/>
        </p:nvPicPr>
        <p:blipFill>
          <a:blip r:embed="rId2" cstate="print"/>
          <a:srcRect/>
          <a:stretch>
            <a:fillRect/>
          </a:stretch>
        </p:blipFill>
        <p:spPr bwMode="auto">
          <a:xfrm>
            <a:off x="2895600" y="4114800"/>
            <a:ext cx="3429000" cy="2481287"/>
          </a:xfrm>
          <a:prstGeom prst="rect">
            <a:avLst/>
          </a:prstGeom>
          <a:noFill/>
        </p:spPr>
      </p:pic>
      <p:sp>
        <p:nvSpPr>
          <p:cNvPr id="10" name="TextBox 9"/>
          <p:cNvSpPr txBox="1"/>
          <p:nvPr/>
        </p:nvSpPr>
        <p:spPr>
          <a:xfrm>
            <a:off x="533400" y="4038600"/>
            <a:ext cx="1905000" cy="646331"/>
          </a:xfrm>
          <a:prstGeom prst="rect">
            <a:avLst/>
          </a:prstGeom>
          <a:noFill/>
        </p:spPr>
        <p:txBody>
          <a:bodyPr wrap="square" rtlCol="0">
            <a:spAutoFit/>
          </a:bodyPr>
          <a:lstStyle/>
          <a:p>
            <a:r>
              <a:rPr lang="en-US" dirty="0" smtClean="0"/>
              <a:t>processing speed </a:t>
            </a:r>
            <a:endParaRPr lang="en-US" dirty="0"/>
          </a:p>
        </p:txBody>
      </p:sp>
      <p:sp>
        <p:nvSpPr>
          <p:cNvPr id="11" name="TextBox 10"/>
          <p:cNvSpPr txBox="1"/>
          <p:nvPr/>
        </p:nvSpPr>
        <p:spPr>
          <a:xfrm>
            <a:off x="1905000" y="3124200"/>
            <a:ext cx="1905000" cy="369332"/>
          </a:xfrm>
          <a:prstGeom prst="rect">
            <a:avLst/>
          </a:prstGeom>
          <a:noFill/>
        </p:spPr>
        <p:txBody>
          <a:bodyPr wrap="square" rtlCol="0">
            <a:spAutoFit/>
          </a:bodyPr>
          <a:lstStyle/>
          <a:p>
            <a:r>
              <a:rPr lang="en-US" dirty="0" smtClean="0"/>
              <a:t>reasoning </a:t>
            </a:r>
            <a:endParaRPr lang="en-US" dirty="0"/>
          </a:p>
        </p:txBody>
      </p:sp>
      <p:sp>
        <p:nvSpPr>
          <p:cNvPr id="12" name="TextBox 11"/>
          <p:cNvSpPr txBox="1"/>
          <p:nvPr/>
        </p:nvSpPr>
        <p:spPr>
          <a:xfrm>
            <a:off x="5105400" y="3124200"/>
            <a:ext cx="1905000" cy="369332"/>
          </a:xfrm>
          <a:prstGeom prst="rect">
            <a:avLst/>
          </a:prstGeom>
          <a:noFill/>
        </p:spPr>
        <p:txBody>
          <a:bodyPr wrap="square" rtlCol="0">
            <a:spAutoFit/>
          </a:bodyPr>
          <a:lstStyle/>
          <a:p>
            <a:r>
              <a:rPr lang="en-US" dirty="0" smtClean="0"/>
              <a:t>number sense  </a:t>
            </a:r>
            <a:endParaRPr lang="en-US" dirty="0"/>
          </a:p>
        </p:txBody>
      </p:sp>
      <p:sp>
        <p:nvSpPr>
          <p:cNvPr id="13" name="TextBox 12"/>
          <p:cNvSpPr txBox="1"/>
          <p:nvPr/>
        </p:nvSpPr>
        <p:spPr>
          <a:xfrm>
            <a:off x="7010400" y="4267200"/>
            <a:ext cx="1905000" cy="369332"/>
          </a:xfrm>
          <a:prstGeom prst="rect">
            <a:avLst/>
          </a:prstGeom>
          <a:noFill/>
        </p:spPr>
        <p:txBody>
          <a:bodyPr wrap="square" rtlCol="0">
            <a:spAutoFit/>
          </a:bodyPr>
          <a:lstStyle/>
          <a:p>
            <a:r>
              <a:rPr lang="en-US" dirty="0" smtClean="0"/>
              <a:t>visual-spatial  </a:t>
            </a:r>
            <a:endParaRPr lang="en-US" dirty="0"/>
          </a:p>
        </p:txBody>
      </p:sp>
      <p:cxnSp>
        <p:nvCxnSpPr>
          <p:cNvPr id="15" name="Straight Connector 14"/>
          <p:cNvCxnSpPr/>
          <p:nvPr/>
        </p:nvCxnSpPr>
        <p:spPr>
          <a:xfrm>
            <a:off x="1600200" y="4495800"/>
            <a:ext cx="1828800" cy="12192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V="1">
            <a:off x="5791200" y="4648200"/>
            <a:ext cx="1828800" cy="9906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H="1">
            <a:off x="5181600" y="3429000"/>
            <a:ext cx="609600" cy="25908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2590800" y="3429000"/>
            <a:ext cx="1828800" cy="1219200"/>
          </a:xfrm>
          <a:prstGeom prst="line">
            <a:avLst/>
          </a:prstGeom>
          <a:ln w="38100"/>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Pre-number Concepts and Skills </a:t>
            </a:r>
            <a:endParaRPr lang="en-US" dirty="0"/>
          </a:p>
        </p:txBody>
      </p:sp>
      <p:sp>
        <p:nvSpPr>
          <p:cNvPr id="6" name="Text Placeholder 5"/>
          <p:cNvSpPr>
            <a:spLocks noGrp="1"/>
          </p:cNvSpPr>
          <p:nvPr>
            <p:ph type="body" idx="2"/>
          </p:nvPr>
        </p:nvSpPr>
        <p:spPr>
          <a:solidFill>
            <a:schemeClr val="bg1">
              <a:lumMod val="85000"/>
            </a:schemeClr>
          </a:solidFill>
        </p:spPr>
        <p:txBody>
          <a:bodyPr/>
          <a:lstStyle/>
          <a:p>
            <a:r>
              <a:rPr lang="en-US" dirty="0" smtClean="0"/>
              <a:t>Counting by Rote Memory</a:t>
            </a:r>
          </a:p>
          <a:p>
            <a:r>
              <a:rPr lang="en-US" dirty="0" smtClean="0"/>
              <a:t>One-to-One Correspondence </a:t>
            </a:r>
          </a:p>
          <a:p>
            <a:r>
              <a:rPr lang="en-US" dirty="0" smtClean="0"/>
              <a:t>Instant Recognition</a:t>
            </a:r>
          </a:p>
          <a:p>
            <a:r>
              <a:rPr lang="en-US" dirty="0" smtClean="0"/>
              <a:t>Conservation of Number </a:t>
            </a:r>
          </a:p>
          <a:p>
            <a:r>
              <a:rPr lang="en-US" dirty="0" smtClean="0"/>
              <a:t>Counting Backwards </a:t>
            </a:r>
          </a:p>
          <a:p>
            <a:r>
              <a:rPr lang="en-US" dirty="0" smtClean="0"/>
              <a:t>Estimation of Objects </a:t>
            </a:r>
          </a:p>
          <a:p>
            <a:r>
              <a:rPr lang="en-US" dirty="0" smtClean="0"/>
              <a:t>Numeral Recognition</a:t>
            </a:r>
          </a:p>
          <a:p>
            <a:r>
              <a:rPr lang="en-US" b="1" dirty="0" smtClean="0">
                <a:solidFill>
                  <a:srgbClr val="FF0000"/>
                </a:solidFill>
              </a:rPr>
              <a:t>Numeral Forms </a:t>
            </a:r>
            <a:endParaRPr lang="en-US" b="1" dirty="0">
              <a:solidFill>
                <a:srgbClr val="FF0000"/>
              </a:solidFill>
            </a:endParaRPr>
          </a:p>
        </p:txBody>
      </p:sp>
      <p:sp>
        <p:nvSpPr>
          <p:cNvPr id="5" name="Content Placeholder 4"/>
          <p:cNvSpPr>
            <a:spLocks noGrp="1"/>
          </p:cNvSpPr>
          <p:nvPr>
            <p:ph sz="quarter" idx="1"/>
          </p:nvPr>
        </p:nvSpPr>
        <p:spPr>
          <a:xfrm>
            <a:off x="2971800" y="1600200"/>
            <a:ext cx="5715000" cy="3200400"/>
          </a:xfrm>
          <a:ln>
            <a:solidFill>
              <a:schemeClr val="tx1"/>
            </a:solidFill>
          </a:ln>
        </p:spPr>
        <p:txBody>
          <a:bodyPr/>
          <a:lstStyle/>
          <a:p>
            <a:r>
              <a:rPr lang="en-US" sz="2000" dirty="0" smtClean="0"/>
              <a:t>Objective: child names the numeral out of sequence from memory </a:t>
            </a:r>
          </a:p>
          <a:p>
            <a:r>
              <a:rPr lang="en-US" sz="2000" dirty="0" smtClean="0"/>
              <a:t>Materials: number cards 0-9; blank paper; pencil</a:t>
            </a:r>
          </a:p>
          <a:p>
            <a:r>
              <a:rPr lang="en-US" sz="2000" dirty="0" smtClean="0"/>
              <a:t>Procedure: show the child a number and have them write it on the paper; look for reversals, initial position, ease or fluency of writing; pencil grip and position;</a:t>
            </a:r>
          </a:p>
          <a:p>
            <a:r>
              <a:rPr lang="en-US" sz="2000" dirty="0" smtClean="0"/>
              <a:t>Extension: write the numbers from memory </a:t>
            </a:r>
          </a:p>
          <a:p>
            <a:pPr>
              <a:buNone/>
            </a:pPr>
            <a:endParaRPr lang="en-US" dirty="0" smtClean="0"/>
          </a:p>
        </p:txBody>
      </p:sp>
      <p:sp>
        <p:nvSpPr>
          <p:cNvPr id="7" name="Rectangle 6"/>
          <p:cNvSpPr/>
          <p:nvPr/>
        </p:nvSpPr>
        <p:spPr>
          <a:xfrm>
            <a:off x="2895600" y="5105400"/>
            <a:ext cx="457200" cy="533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rPr>
              <a:t>1</a:t>
            </a:r>
            <a:endParaRPr lang="en-US" sz="2000" dirty="0">
              <a:solidFill>
                <a:schemeClr val="tx1"/>
              </a:solidFill>
            </a:endParaRPr>
          </a:p>
        </p:txBody>
      </p:sp>
      <p:sp>
        <p:nvSpPr>
          <p:cNvPr id="8" name="Rectangle 7"/>
          <p:cNvSpPr/>
          <p:nvPr/>
        </p:nvSpPr>
        <p:spPr>
          <a:xfrm>
            <a:off x="3429000" y="5105400"/>
            <a:ext cx="457200" cy="533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rPr>
              <a:t>8</a:t>
            </a:r>
            <a:endParaRPr lang="en-US" sz="2000" dirty="0">
              <a:solidFill>
                <a:schemeClr val="tx1"/>
              </a:solidFill>
            </a:endParaRPr>
          </a:p>
        </p:txBody>
      </p:sp>
      <p:sp>
        <p:nvSpPr>
          <p:cNvPr id="9" name="Rectangle 8"/>
          <p:cNvSpPr/>
          <p:nvPr/>
        </p:nvSpPr>
        <p:spPr>
          <a:xfrm>
            <a:off x="3962400" y="5105400"/>
            <a:ext cx="457200" cy="533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rPr>
              <a:t>3</a:t>
            </a:r>
            <a:endParaRPr lang="en-US" sz="2000" dirty="0">
              <a:solidFill>
                <a:schemeClr val="tx1"/>
              </a:solidFill>
            </a:endParaRPr>
          </a:p>
        </p:txBody>
      </p:sp>
      <p:sp>
        <p:nvSpPr>
          <p:cNvPr id="10" name="Rectangle 9"/>
          <p:cNvSpPr/>
          <p:nvPr/>
        </p:nvSpPr>
        <p:spPr>
          <a:xfrm>
            <a:off x="4495800" y="5105400"/>
            <a:ext cx="457200" cy="533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rPr>
              <a:t>7</a:t>
            </a:r>
            <a:endParaRPr lang="en-US" sz="2000" dirty="0">
              <a:solidFill>
                <a:schemeClr val="tx1"/>
              </a:solidFill>
            </a:endParaRPr>
          </a:p>
        </p:txBody>
      </p:sp>
      <p:sp>
        <p:nvSpPr>
          <p:cNvPr id="12" name="Rectangle 11"/>
          <p:cNvSpPr/>
          <p:nvPr/>
        </p:nvSpPr>
        <p:spPr>
          <a:xfrm>
            <a:off x="5029200" y="5105400"/>
            <a:ext cx="457200" cy="533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rPr>
              <a:t>0</a:t>
            </a:r>
            <a:endParaRPr lang="en-US" sz="2000" dirty="0">
              <a:solidFill>
                <a:schemeClr val="tx1"/>
              </a:solidFill>
            </a:endParaRPr>
          </a:p>
        </p:txBody>
      </p:sp>
      <p:sp>
        <p:nvSpPr>
          <p:cNvPr id="13" name="Rectangle 12"/>
          <p:cNvSpPr/>
          <p:nvPr/>
        </p:nvSpPr>
        <p:spPr>
          <a:xfrm>
            <a:off x="5562600" y="5105400"/>
            <a:ext cx="457200" cy="533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rPr>
              <a:t>2</a:t>
            </a:r>
            <a:endParaRPr lang="en-US" sz="2000" dirty="0">
              <a:solidFill>
                <a:schemeClr val="tx1"/>
              </a:solidFill>
            </a:endParaRPr>
          </a:p>
        </p:txBody>
      </p:sp>
      <p:sp>
        <p:nvSpPr>
          <p:cNvPr id="14" name="Rectangle 13"/>
          <p:cNvSpPr/>
          <p:nvPr/>
        </p:nvSpPr>
        <p:spPr>
          <a:xfrm>
            <a:off x="6096000" y="5105400"/>
            <a:ext cx="457200" cy="533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rPr>
              <a:t>4</a:t>
            </a:r>
            <a:endParaRPr lang="en-US" sz="2000" dirty="0">
              <a:solidFill>
                <a:schemeClr val="tx1"/>
              </a:solidFill>
            </a:endParaRPr>
          </a:p>
        </p:txBody>
      </p:sp>
      <p:sp>
        <p:nvSpPr>
          <p:cNvPr id="15" name="Rectangle 14"/>
          <p:cNvSpPr/>
          <p:nvPr/>
        </p:nvSpPr>
        <p:spPr>
          <a:xfrm>
            <a:off x="6629400" y="5105400"/>
            <a:ext cx="457200" cy="533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rPr>
              <a:t>9</a:t>
            </a:r>
            <a:endParaRPr lang="en-US" sz="2000" dirty="0">
              <a:solidFill>
                <a:schemeClr val="tx1"/>
              </a:solidFill>
            </a:endParaRPr>
          </a:p>
        </p:txBody>
      </p:sp>
      <p:sp>
        <p:nvSpPr>
          <p:cNvPr id="25" name="Rectangle 24"/>
          <p:cNvSpPr/>
          <p:nvPr/>
        </p:nvSpPr>
        <p:spPr>
          <a:xfrm>
            <a:off x="7162800" y="5105400"/>
            <a:ext cx="457200" cy="533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rPr>
              <a:t>5</a:t>
            </a:r>
            <a:endParaRPr lang="en-US" sz="2000" dirty="0">
              <a:solidFill>
                <a:schemeClr val="tx1"/>
              </a:solidFill>
            </a:endParaRPr>
          </a:p>
        </p:txBody>
      </p:sp>
      <p:sp>
        <p:nvSpPr>
          <p:cNvPr id="31746" name="Document"/>
          <p:cNvSpPr>
            <a:spLocks noEditPoints="1" noChangeArrowheads="1"/>
          </p:cNvSpPr>
          <p:nvPr/>
        </p:nvSpPr>
        <p:spPr bwMode="auto">
          <a:xfrm>
            <a:off x="7772400" y="5715000"/>
            <a:ext cx="676275" cy="904875"/>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77 w 21600"/>
              <a:gd name="T17" fmla="*/ 818 h 21600"/>
              <a:gd name="T18" fmla="*/ 20622 w 21600"/>
              <a:gd name="T19" fmla="*/ 1642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a:moveTo>
                  <a:pt x="85" y="17509"/>
                </a:moveTo>
                <a:lnTo>
                  <a:pt x="5187" y="17509"/>
                </a:lnTo>
                <a:lnTo>
                  <a:pt x="5187" y="21632"/>
                </a:lnTo>
                <a:lnTo>
                  <a:pt x="85" y="17509"/>
                </a:lnTo>
                <a:close/>
              </a:path>
            </a:pathLst>
          </a:custGeom>
          <a:solidFill>
            <a:srgbClr val="D8EBB3"/>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n-US"/>
          </a:p>
        </p:txBody>
      </p:sp>
      <p:pic>
        <p:nvPicPr>
          <p:cNvPr id="31747" name="Picture 3" descr="C:\Users\rfrantu.DPSUSER\AppData\Local\Microsoft\Windows\Temporary Internet Files\Content.IE5\WM004EPB\MC900434872[1].png"/>
          <p:cNvPicPr>
            <a:picLocks noChangeAspect="1" noChangeArrowheads="1"/>
          </p:cNvPicPr>
          <p:nvPr/>
        </p:nvPicPr>
        <p:blipFill>
          <a:blip r:embed="rId2" cstate="print"/>
          <a:srcRect/>
          <a:stretch>
            <a:fillRect/>
          </a:stretch>
        </p:blipFill>
        <p:spPr bwMode="auto">
          <a:xfrm>
            <a:off x="7696200" y="4343400"/>
            <a:ext cx="1295257" cy="1295257"/>
          </a:xfrm>
          <a:prstGeom prst="rect">
            <a:avLst/>
          </a:prstGeom>
          <a:noFill/>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Number Operations </a:t>
            </a:r>
            <a:endParaRPr lang="en-US" dirty="0"/>
          </a:p>
        </p:txBody>
      </p:sp>
      <p:sp>
        <p:nvSpPr>
          <p:cNvPr id="7" name="Text Placeholder 6"/>
          <p:cNvSpPr>
            <a:spLocks noGrp="1"/>
          </p:cNvSpPr>
          <p:nvPr>
            <p:ph type="body" sz="half" idx="2"/>
          </p:nvPr>
        </p:nvSpPr>
        <p:spPr/>
        <p:txBody>
          <a:bodyPr/>
          <a:lstStyle/>
          <a:p>
            <a:r>
              <a:rPr lang="en-US" dirty="0" smtClean="0"/>
              <a:t>K-12 Grade </a:t>
            </a:r>
            <a:endParaRPr lang="en-US" dirty="0"/>
          </a:p>
        </p:txBody>
      </p:sp>
      <p:pic>
        <p:nvPicPr>
          <p:cNvPr id="8" name="Picture Placeholder 7" descr="number operations.gif"/>
          <p:cNvPicPr>
            <a:picLocks noGrp="1" noChangeAspect="1"/>
          </p:cNvPicPr>
          <p:nvPr>
            <p:ph type="pic" idx="1"/>
          </p:nvPr>
        </p:nvPicPr>
        <p:blipFill>
          <a:blip r:embed="rId2" cstate="print"/>
          <a:srcRect t="24899" b="24899"/>
          <a:stretch>
            <a:fillRect/>
          </a:stretch>
        </p:blipFill>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Number Operations </a:t>
            </a:r>
            <a:endParaRPr lang="en-US" dirty="0"/>
          </a:p>
        </p:txBody>
      </p:sp>
      <p:sp>
        <p:nvSpPr>
          <p:cNvPr id="6" name="Text Placeholder 5"/>
          <p:cNvSpPr>
            <a:spLocks noGrp="1"/>
          </p:cNvSpPr>
          <p:nvPr>
            <p:ph type="body" idx="2"/>
          </p:nvPr>
        </p:nvSpPr>
        <p:spPr>
          <a:xfrm>
            <a:off x="381000" y="1600200"/>
            <a:ext cx="2438400" cy="4495800"/>
          </a:xfrm>
          <a:solidFill>
            <a:schemeClr val="bg1">
              <a:lumMod val="85000"/>
            </a:schemeClr>
          </a:solidFill>
        </p:spPr>
        <p:txBody>
          <a:bodyPr/>
          <a:lstStyle/>
          <a:p>
            <a:r>
              <a:rPr lang="en-US" b="1" dirty="0" smtClean="0">
                <a:solidFill>
                  <a:srgbClr val="FF0000"/>
                </a:solidFill>
              </a:rPr>
              <a:t>Simple Addition/Subtraction Concept level</a:t>
            </a:r>
          </a:p>
          <a:p>
            <a:r>
              <a:rPr lang="en-US" dirty="0" smtClean="0"/>
              <a:t>Simple Addition/Subtraction Connecting Level </a:t>
            </a:r>
          </a:p>
          <a:p>
            <a:r>
              <a:rPr lang="en-US" dirty="0" smtClean="0"/>
              <a:t>Simple Addition Symbolic Level</a:t>
            </a:r>
          </a:p>
          <a:p>
            <a:r>
              <a:rPr lang="en-US" dirty="0" smtClean="0"/>
              <a:t>Simple Addition Visualization Level </a:t>
            </a:r>
            <a:endParaRPr lang="en-US" dirty="0"/>
          </a:p>
        </p:txBody>
      </p:sp>
      <p:sp>
        <p:nvSpPr>
          <p:cNvPr id="5" name="Content Placeholder 4"/>
          <p:cNvSpPr>
            <a:spLocks noGrp="1"/>
          </p:cNvSpPr>
          <p:nvPr>
            <p:ph sz="quarter" idx="1"/>
          </p:nvPr>
        </p:nvSpPr>
        <p:spPr>
          <a:xfrm>
            <a:off x="2971800" y="1600200"/>
            <a:ext cx="5715000" cy="3200400"/>
          </a:xfrm>
          <a:ln>
            <a:solidFill>
              <a:schemeClr val="tx1"/>
            </a:solidFill>
          </a:ln>
        </p:spPr>
        <p:txBody>
          <a:bodyPr/>
          <a:lstStyle/>
          <a:p>
            <a:r>
              <a:rPr lang="en-US" sz="2000" dirty="0" smtClean="0"/>
              <a:t>Objective: child shows knowledge and understanding of combinations within each number from 3-10</a:t>
            </a:r>
          </a:p>
          <a:p>
            <a:r>
              <a:rPr lang="en-US" sz="2000" dirty="0" smtClean="0"/>
              <a:t>Materials: beans</a:t>
            </a:r>
          </a:p>
          <a:p>
            <a:r>
              <a:rPr lang="en-US" sz="2000" dirty="0" smtClean="0"/>
              <a:t>Procedure: have the child place five beans in your hand; place some in the open hand and others in the closed hand; child must determine how many beans are in the closed hand; repeat through all possible number combinations up to 10</a:t>
            </a:r>
          </a:p>
          <a:p>
            <a:pPr>
              <a:buNone/>
            </a:pPr>
            <a:endParaRPr lang="en-US" dirty="0" smtClean="0"/>
          </a:p>
        </p:txBody>
      </p:sp>
      <p:pic>
        <p:nvPicPr>
          <p:cNvPr id="33794" name="Picture 2"/>
          <p:cNvPicPr>
            <a:picLocks noChangeAspect="1" noChangeArrowheads="1"/>
          </p:cNvPicPr>
          <p:nvPr/>
        </p:nvPicPr>
        <p:blipFill>
          <a:blip r:embed="rId2" cstate="print"/>
          <a:srcRect/>
          <a:stretch>
            <a:fillRect/>
          </a:stretch>
        </p:blipFill>
        <p:spPr bwMode="auto">
          <a:xfrm>
            <a:off x="3429000" y="5029200"/>
            <a:ext cx="1828800" cy="1539875"/>
          </a:xfrm>
          <a:prstGeom prst="rect">
            <a:avLst/>
          </a:prstGeom>
          <a:noFill/>
          <a:ln w="9525">
            <a:noFill/>
            <a:miter lim="800000"/>
            <a:headEnd/>
            <a:tailEnd/>
          </a:ln>
        </p:spPr>
      </p:pic>
      <p:pic>
        <p:nvPicPr>
          <p:cNvPr id="33795" name="Picture 3"/>
          <p:cNvPicPr>
            <a:picLocks noChangeAspect="1" noChangeArrowheads="1"/>
          </p:cNvPicPr>
          <p:nvPr/>
        </p:nvPicPr>
        <p:blipFill>
          <a:blip r:embed="rId3" cstate="print"/>
          <a:srcRect/>
          <a:stretch>
            <a:fillRect/>
          </a:stretch>
        </p:blipFill>
        <p:spPr bwMode="auto">
          <a:xfrm>
            <a:off x="6172200" y="5029200"/>
            <a:ext cx="1627187" cy="1198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Number Operations </a:t>
            </a:r>
            <a:endParaRPr lang="en-US" dirty="0"/>
          </a:p>
        </p:txBody>
      </p:sp>
      <p:sp>
        <p:nvSpPr>
          <p:cNvPr id="6" name="Text Placeholder 5"/>
          <p:cNvSpPr>
            <a:spLocks noGrp="1"/>
          </p:cNvSpPr>
          <p:nvPr>
            <p:ph type="body" idx="2"/>
          </p:nvPr>
        </p:nvSpPr>
        <p:spPr>
          <a:xfrm>
            <a:off x="457200" y="1600200"/>
            <a:ext cx="2362200" cy="4495800"/>
          </a:xfrm>
          <a:solidFill>
            <a:schemeClr val="bg1">
              <a:lumMod val="85000"/>
            </a:schemeClr>
          </a:solidFill>
        </p:spPr>
        <p:txBody>
          <a:bodyPr/>
          <a:lstStyle/>
          <a:p>
            <a:r>
              <a:rPr lang="en-US" dirty="0" smtClean="0"/>
              <a:t>Simple Addition/Subtraction Concept level</a:t>
            </a:r>
          </a:p>
          <a:p>
            <a:r>
              <a:rPr lang="en-US" b="1" dirty="0" smtClean="0">
                <a:solidFill>
                  <a:srgbClr val="FF0000"/>
                </a:solidFill>
              </a:rPr>
              <a:t>Simple Addition/Subtraction Connecting Level </a:t>
            </a:r>
          </a:p>
          <a:p>
            <a:r>
              <a:rPr lang="en-US" dirty="0" smtClean="0"/>
              <a:t>Simple Addition Symbolic Level</a:t>
            </a:r>
          </a:p>
          <a:p>
            <a:r>
              <a:rPr lang="en-US" dirty="0" smtClean="0"/>
              <a:t>Simple Addition Visualization Level </a:t>
            </a:r>
            <a:endParaRPr lang="en-US" dirty="0"/>
          </a:p>
        </p:txBody>
      </p:sp>
      <p:sp>
        <p:nvSpPr>
          <p:cNvPr id="5" name="Content Placeholder 4"/>
          <p:cNvSpPr>
            <a:spLocks noGrp="1"/>
          </p:cNvSpPr>
          <p:nvPr>
            <p:ph sz="quarter" idx="1"/>
          </p:nvPr>
        </p:nvSpPr>
        <p:spPr>
          <a:xfrm>
            <a:off x="2971800" y="1600200"/>
            <a:ext cx="5715000" cy="3200400"/>
          </a:xfrm>
          <a:ln>
            <a:solidFill>
              <a:schemeClr val="tx1"/>
            </a:solidFill>
          </a:ln>
        </p:spPr>
        <p:txBody>
          <a:bodyPr/>
          <a:lstStyle/>
          <a:p>
            <a:r>
              <a:rPr lang="en-US" sz="2000" dirty="0" smtClean="0"/>
              <a:t>Objective: child reads an equation and solves using objects </a:t>
            </a:r>
          </a:p>
          <a:p>
            <a:r>
              <a:rPr lang="en-US" sz="2000" dirty="0" smtClean="0"/>
              <a:t>Materials: beans; equation cards </a:t>
            </a:r>
          </a:p>
          <a:p>
            <a:r>
              <a:rPr lang="en-US" sz="2000" dirty="0" smtClean="0"/>
              <a:t>Procedure: show the child an equation card; ask the child to use the beans to show what the card means; have them do both horizontal and vertical </a:t>
            </a:r>
          </a:p>
          <a:p>
            <a:pPr>
              <a:buNone/>
            </a:pPr>
            <a:endParaRPr lang="en-US" dirty="0" smtClean="0"/>
          </a:p>
        </p:txBody>
      </p:sp>
      <p:pic>
        <p:nvPicPr>
          <p:cNvPr id="34818" name="Picture 2"/>
          <p:cNvPicPr>
            <a:picLocks noChangeAspect="1" noChangeArrowheads="1"/>
          </p:cNvPicPr>
          <p:nvPr/>
        </p:nvPicPr>
        <p:blipFill>
          <a:blip r:embed="rId2" cstate="print"/>
          <a:srcRect/>
          <a:stretch>
            <a:fillRect/>
          </a:stretch>
        </p:blipFill>
        <p:spPr bwMode="auto">
          <a:xfrm>
            <a:off x="3810000" y="4876800"/>
            <a:ext cx="3584575" cy="14843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Number Operations </a:t>
            </a:r>
            <a:endParaRPr lang="en-US" dirty="0"/>
          </a:p>
        </p:txBody>
      </p:sp>
      <p:sp>
        <p:nvSpPr>
          <p:cNvPr id="6" name="Text Placeholder 5"/>
          <p:cNvSpPr>
            <a:spLocks noGrp="1"/>
          </p:cNvSpPr>
          <p:nvPr>
            <p:ph type="body" idx="2"/>
          </p:nvPr>
        </p:nvSpPr>
        <p:spPr>
          <a:xfrm>
            <a:off x="457200" y="1600200"/>
            <a:ext cx="2362200" cy="4495800"/>
          </a:xfrm>
          <a:solidFill>
            <a:schemeClr val="bg1">
              <a:lumMod val="85000"/>
            </a:schemeClr>
          </a:solidFill>
        </p:spPr>
        <p:txBody>
          <a:bodyPr/>
          <a:lstStyle/>
          <a:p>
            <a:r>
              <a:rPr lang="en-US" dirty="0" smtClean="0"/>
              <a:t>Simple Addition/Subtraction Concept level</a:t>
            </a:r>
          </a:p>
          <a:p>
            <a:r>
              <a:rPr lang="en-US" dirty="0" smtClean="0"/>
              <a:t>Simple Addition/Subtraction Connecting Level </a:t>
            </a:r>
          </a:p>
          <a:p>
            <a:r>
              <a:rPr lang="en-US" dirty="0" smtClean="0"/>
              <a:t>Simple Addition Symbolic Level</a:t>
            </a:r>
          </a:p>
          <a:p>
            <a:r>
              <a:rPr lang="en-US" dirty="0" smtClean="0"/>
              <a:t>Simple Addition Visualization Level </a:t>
            </a:r>
            <a:endParaRPr lang="en-US" dirty="0"/>
          </a:p>
        </p:txBody>
      </p:sp>
      <p:sp>
        <p:nvSpPr>
          <p:cNvPr id="5" name="Content Placeholder 4"/>
          <p:cNvSpPr>
            <a:spLocks noGrp="1"/>
          </p:cNvSpPr>
          <p:nvPr>
            <p:ph sz="quarter" idx="1"/>
          </p:nvPr>
        </p:nvSpPr>
        <p:spPr>
          <a:xfrm>
            <a:off x="2971800" y="1600200"/>
            <a:ext cx="5715000" cy="3200400"/>
          </a:xfrm>
          <a:ln>
            <a:solidFill>
              <a:schemeClr val="tx1"/>
            </a:solidFill>
          </a:ln>
        </p:spPr>
        <p:txBody>
          <a:bodyPr/>
          <a:lstStyle/>
          <a:p>
            <a:r>
              <a:rPr lang="en-US" sz="2000" dirty="0" smtClean="0"/>
              <a:t>Objective: child shows that they can record an addition and subtraction problem and solve with </a:t>
            </a:r>
            <a:r>
              <a:rPr lang="en-US" sz="2000" dirty="0" err="1" smtClean="0"/>
              <a:t>manipulatives</a:t>
            </a:r>
            <a:endParaRPr lang="en-US" sz="2000" dirty="0" smtClean="0"/>
          </a:p>
          <a:p>
            <a:r>
              <a:rPr lang="en-US" sz="2000" dirty="0" smtClean="0"/>
              <a:t>Materials: beans; pencil and paper </a:t>
            </a:r>
          </a:p>
          <a:p>
            <a:r>
              <a:rPr lang="en-US" sz="2000" dirty="0" smtClean="0"/>
              <a:t>Procedure: Verbally tell the child an addition equation; ask them to record the equation and solve with </a:t>
            </a:r>
            <a:r>
              <a:rPr lang="en-US" sz="2000" dirty="0" err="1" smtClean="0"/>
              <a:t>manipulatives</a:t>
            </a:r>
            <a:endParaRPr lang="en-US" sz="2000" dirty="0" smtClean="0"/>
          </a:p>
          <a:p>
            <a:pPr>
              <a:buNone/>
            </a:pPr>
            <a:endParaRPr lang="en-US" dirty="0" smtClean="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Number Operations </a:t>
            </a:r>
            <a:endParaRPr lang="en-US" dirty="0"/>
          </a:p>
        </p:txBody>
      </p:sp>
      <p:sp>
        <p:nvSpPr>
          <p:cNvPr id="6" name="Text Placeholder 5"/>
          <p:cNvSpPr>
            <a:spLocks noGrp="1"/>
          </p:cNvSpPr>
          <p:nvPr>
            <p:ph type="body" idx="2"/>
          </p:nvPr>
        </p:nvSpPr>
        <p:spPr>
          <a:xfrm>
            <a:off x="457200" y="1600200"/>
            <a:ext cx="2362200" cy="4495800"/>
          </a:xfrm>
          <a:solidFill>
            <a:schemeClr val="bg1">
              <a:lumMod val="85000"/>
            </a:schemeClr>
          </a:solidFill>
        </p:spPr>
        <p:txBody>
          <a:bodyPr/>
          <a:lstStyle/>
          <a:p>
            <a:r>
              <a:rPr lang="en-US" dirty="0" smtClean="0"/>
              <a:t>Simple Addition/Subtraction Concept level</a:t>
            </a:r>
          </a:p>
          <a:p>
            <a:r>
              <a:rPr lang="en-US" dirty="0" smtClean="0"/>
              <a:t>Simple Addition/Subtraction Connecting Level </a:t>
            </a:r>
          </a:p>
          <a:p>
            <a:r>
              <a:rPr lang="en-US" dirty="0" smtClean="0"/>
              <a:t>Simple Addition Symbolic Level</a:t>
            </a:r>
          </a:p>
          <a:p>
            <a:r>
              <a:rPr lang="en-US" b="1" dirty="0" smtClean="0">
                <a:solidFill>
                  <a:srgbClr val="FF0000"/>
                </a:solidFill>
              </a:rPr>
              <a:t>Simple Addition Visualization Level </a:t>
            </a:r>
            <a:endParaRPr lang="en-US" b="1" dirty="0">
              <a:solidFill>
                <a:srgbClr val="FF0000"/>
              </a:solidFill>
            </a:endParaRPr>
          </a:p>
        </p:txBody>
      </p:sp>
      <p:sp>
        <p:nvSpPr>
          <p:cNvPr id="5" name="Content Placeholder 4"/>
          <p:cNvSpPr>
            <a:spLocks noGrp="1"/>
          </p:cNvSpPr>
          <p:nvPr>
            <p:ph sz="quarter" idx="1"/>
          </p:nvPr>
        </p:nvSpPr>
        <p:spPr>
          <a:xfrm>
            <a:off x="2971800" y="1600200"/>
            <a:ext cx="5715000" cy="3200400"/>
          </a:xfrm>
          <a:ln>
            <a:solidFill>
              <a:schemeClr val="tx1"/>
            </a:solidFill>
          </a:ln>
        </p:spPr>
        <p:txBody>
          <a:bodyPr/>
          <a:lstStyle/>
          <a:p>
            <a:r>
              <a:rPr lang="en-US" sz="2000" dirty="0" smtClean="0"/>
              <a:t>Objective: child shows that he or she can visualize addition and subtraction problems and find the solution without materials </a:t>
            </a:r>
          </a:p>
          <a:p>
            <a:r>
              <a:rPr lang="en-US" sz="2000" dirty="0" smtClean="0"/>
              <a:t>Materials: none</a:t>
            </a:r>
          </a:p>
          <a:p>
            <a:r>
              <a:rPr lang="en-US" sz="2000" dirty="0" smtClean="0"/>
              <a:t>Procedure: tell the child a number story; ask the child to close their eyes and visualize the story in their head </a:t>
            </a:r>
          </a:p>
          <a:p>
            <a:pPr>
              <a:buNone/>
            </a:pPr>
            <a:endParaRPr lang="en-US" dirty="0" smtClean="0"/>
          </a:p>
        </p:txBody>
      </p:sp>
      <p:pic>
        <p:nvPicPr>
          <p:cNvPr id="35842" name="Picture 2"/>
          <p:cNvPicPr>
            <a:picLocks noChangeAspect="1" noChangeArrowheads="1"/>
          </p:cNvPicPr>
          <p:nvPr/>
        </p:nvPicPr>
        <p:blipFill>
          <a:blip r:embed="rId2" cstate="print"/>
          <a:srcRect/>
          <a:stretch>
            <a:fillRect/>
          </a:stretch>
        </p:blipFill>
        <p:spPr bwMode="auto">
          <a:xfrm>
            <a:off x="6858000" y="4038600"/>
            <a:ext cx="1957387" cy="24479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Number Operations </a:t>
            </a:r>
            <a:endParaRPr lang="en-US" dirty="0"/>
          </a:p>
        </p:txBody>
      </p:sp>
      <p:sp>
        <p:nvSpPr>
          <p:cNvPr id="3" name="Text Placeholder 2"/>
          <p:cNvSpPr>
            <a:spLocks noGrp="1"/>
          </p:cNvSpPr>
          <p:nvPr>
            <p:ph type="body" idx="2"/>
          </p:nvPr>
        </p:nvSpPr>
        <p:spPr/>
        <p:txBody>
          <a:bodyPr/>
          <a:lstStyle/>
          <a:p>
            <a:r>
              <a:rPr lang="en-US" dirty="0" smtClean="0"/>
              <a:t>Multiplication </a:t>
            </a:r>
            <a:endParaRPr lang="en-US" dirty="0"/>
          </a:p>
        </p:txBody>
      </p:sp>
      <p:sp>
        <p:nvSpPr>
          <p:cNvPr id="4" name="Content Placeholder 3"/>
          <p:cNvSpPr>
            <a:spLocks noGrp="1"/>
          </p:cNvSpPr>
          <p:nvPr>
            <p:ph sz="quarter" idx="1"/>
          </p:nvPr>
        </p:nvSpPr>
        <p:spPr/>
        <p:txBody>
          <a:bodyPr/>
          <a:lstStyle/>
          <a:p>
            <a:pPr>
              <a:buNone/>
            </a:pPr>
            <a:r>
              <a:rPr lang="en-US" dirty="0" smtClean="0"/>
              <a:t>For students who are ready, you might want to consider doing a few multiplication problems at the concept, connecting and symbolic level </a:t>
            </a:r>
            <a:endParaRPr 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Place Value </a:t>
            </a:r>
            <a:endParaRPr lang="en-US" dirty="0"/>
          </a:p>
        </p:txBody>
      </p:sp>
      <p:sp>
        <p:nvSpPr>
          <p:cNvPr id="7" name="Text Placeholder 6"/>
          <p:cNvSpPr>
            <a:spLocks noGrp="1"/>
          </p:cNvSpPr>
          <p:nvPr>
            <p:ph type="body" sz="half" idx="2"/>
          </p:nvPr>
        </p:nvSpPr>
        <p:spPr/>
        <p:txBody>
          <a:bodyPr/>
          <a:lstStyle/>
          <a:p>
            <a:r>
              <a:rPr lang="en-US" dirty="0" smtClean="0"/>
              <a:t>K-12 Grade </a:t>
            </a:r>
            <a:endParaRPr lang="en-US" dirty="0"/>
          </a:p>
        </p:txBody>
      </p:sp>
      <p:pic>
        <p:nvPicPr>
          <p:cNvPr id="8" name="Picture Placeholder 7" descr="place-value.jpg"/>
          <p:cNvPicPr>
            <a:picLocks noGrp="1" noChangeAspect="1"/>
          </p:cNvPicPr>
          <p:nvPr>
            <p:ph type="pic" idx="1"/>
          </p:nvPr>
        </p:nvPicPr>
        <p:blipFill>
          <a:blip r:embed="rId2" cstate="print"/>
          <a:srcRect t="16067" b="16067"/>
          <a:stretch>
            <a:fillRect/>
          </a:stretch>
        </p:blipFill>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Place Value </a:t>
            </a:r>
            <a:endParaRPr lang="en-US" dirty="0"/>
          </a:p>
        </p:txBody>
      </p:sp>
      <p:sp>
        <p:nvSpPr>
          <p:cNvPr id="6" name="Text Placeholder 5"/>
          <p:cNvSpPr>
            <a:spLocks noGrp="1"/>
          </p:cNvSpPr>
          <p:nvPr>
            <p:ph type="body" idx="2"/>
          </p:nvPr>
        </p:nvSpPr>
        <p:spPr>
          <a:xfrm>
            <a:off x="457200" y="1600200"/>
            <a:ext cx="2362200" cy="4953000"/>
          </a:xfrm>
          <a:solidFill>
            <a:schemeClr val="bg1">
              <a:lumMod val="85000"/>
            </a:schemeClr>
          </a:solidFill>
        </p:spPr>
        <p:txBody>
          <a:bodyPr/>
          <a:lstStyle/>
          <a:p>
            <a:r>
              <a:rPr lang="en-US" b="1" dirty="0" smtClean="0">
                <a:solidFill>
                  <a:srgbClr val="FF0000"/>
                </a:solidFill>
              </a:rPr>
              <a:t>Building Large Numbers with </a:t>
            </a:r>
            <a:r>
              <a:rPr lang="en-US" b="1" dirty="0" err="1" smtClean="0">
                <a:solidFill>
                  <a:srgbClr val="FF0000"/>
                </a:solidFill>
              </a:rPr>
              <a:t>Manipulatives</a:t>
            </a:r>
            <a:r>
              <a:rPr lang="en-US" b="1" dirty="0" smtClean="0">
                <a:solidFill>
                  <a:srgbClr val="FF0000"/>
                </a:solidFill>
              </a:rPr>
              <a:t> Concept level</a:t>
            </a:r>
          </a:p>
          <a:p>
            <a:r>
              <a:rPr lang="en-US" dirty="0" smtClean="0"/>
              <a:t>Building Large Numbers with </a:t>
            </a:r>
            <a:r>
              <a:rPr lang="en-US" dirty="0" err="1" smtClean="0"/>
              <a:t>Manipulatives</a:t>
            </a:r>
            <a:r>
              <a:rPr lang="en-US" dirty="0" smtClean="0"/>
              <a:t> </a:t>
            </a:r>
            <a:r>
              <a:rPr lang="en-US" dirty="0" smtClean="0"/>
              <a:t>connecting  level</a:t>
            </a:r>
          </a:p>
          <a:p>
            <a:r>
              <a:rPr lang="en-US" dirty="0" smtClean="0"/>
              <a:t>Building Large Numbers with </a:t>
            </a:r>
            <a:r>
              <a:rPr lang="en-US" dirty="0" err="1" smtClean="0"/>
              <a:t>Manipulatives</a:t>
            </a:r>
            <a:r>
              <a:rPr lang="en-US" dirty="0" smtClean="0"/>
              <a:t> </a:t>
            </a:r>
            <a:r>
              <a:rPr lang="en-US" dirty="0" smtClean="0"/>
              <a:t>symbolic  level</a:t>
            </a:r>
          </a:p>
          <a:p>
            <a:r>
              <a:rPr lang="en-US" dirty="0" smtClean="0"/>
              <a:t>Regrouping Concept Level</a:t>
            </a:r>
          </a:p>
          <a:p>
            <a:r>
              <a:rPr lang="en-US" dirty="0" smtClean="0"/>
              <a:t>Regrouping Connecting Level </a:t>
            </a:r>
          </a:p>
          <a:p>
            <a:r>
              <a:rPr lang="en-US" dirty="0" smtClean="0"/>
              <a:t>Regrouping Symbolic Level </a:t>
            </a:r>
            <a:endParaRPr lang="en-US" dirty="0" smtClean="0"/>
          </a:p>
          <a:p>
            <a:endParaRPr lang="en-US" dirty="0" smtClean="0"/>
          </a:p>
          <a:p>
            <a:endParaRPr lang="en-US" dirty="0"/>
          </a:p>
        </p:txBody>
      </p:sp>
      <p:sp>
        <p:nvSpPr>
          <p:cNvPr id="5" name="Content Placeholder 4"/>
          <p:cNvSpPr>
            <a:spLocks noGrp="1"/>
          </p:cNvSpPr>
          <p:nvPr>
            <p:ph sz="quarter" idx="1"/>
          </p:nvPr>
        </p:nvSpPr>
        <p:spPr>
          <a:xfrm>
            <a:off x="2971800" y="1600200"/>
            <a:ext cx="5715000" cy="3200400"/>
          </a:xfrm>
          <a:ln>
            <a:solidFill>
              <a:schemeClr val="tx1"/>
            </a:solidFill>
          </a:ln>
        </p:spPr>
        <p:txBody>
          <a:bodyPr/>
          <a:lstStyle/>
          <a:p>
            <a:r>
              <a:rPr lang="en-US" sz="2000" dirty="0" smtClean="0"/>
              <a:t>Objective: Child demonstrates understanding of large numbers with </a:t>
            </a:r>
            <a:r>
              <a:rPr lang="en-US" sz="2000" dirty="0" err="1" smtClean="0"/>
              <a:t>manipulatives</a:t>
            </a:r>
            <a:r>
              <a:rPr lang="en-US" sz="2000" dirty="0" smtClean="0"/>
              <a:t> </a:t>
            </a:r>
          </a:p>
          <a:p>
            <a:r>
              <a:rPr lang="en-US" sz="2000" dirty="0" smtClean="0"/>
              <a:t>Materials: base ten blocks  10s and 1s; place value mat </a:t>
            </a:r>
          </a:p>
          <a:p>
            <a:r>
              <a:rPr lang="en-US" sz="2000" dirty="0" smtClean="0"/>
              <a:t>Procedure: ask the child to build two digit numbers on the place value mat</a:t>
            </a:r>
          </a:p>
          <a:p>
            <a:pPr>
              <a:buNone/>
            </a:pPr>
            <a:endParaRPr lang="en-US" dirty="0" smtClean="0"/>
          </a:p>
        </p:txBody>
      </p:sp>
      <p:sp>
        <p:nvSpPr>
          <p:cNvPr id="7" name="Cube 6"/>
          <p:cNvSpPr/>
          <p:nvPr/>
        </p:nvSpPr>
        <p:spPr>
          <a:xfrm>
            <a:off x="6629400" y="54864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ube 7"/>
          <p:cNvSpPr/>
          <p:nvPr/>
        </p:nvSpPr>
        <p:spPr>
          <a:xfrm>
            <a:off x="6705600" y="60198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ube 8"/>
          <p:cNvSpPr/>
          <p:nvPr/>
        </p:nvSpPr>
        <p:spPr>
          <a:xfrm>
            <a:off x="7239000" y="60198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ube 9"/>
          <p:cNvSpPr/>
          <p:nvPr/>
        </p:nvSpPr>
        <p:spPr>
          <a:xfrm>
            <a:off x="7162800" y="54864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4572000" y="5105400"/>
            <a:ext cx="3352800" cy="1600200"/>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p:cNvCxnSpPr>
            <a:stCxn id="11" idx="0"/>
            <a:endCxn id="11" idx="2"/>
          </p:cNvCxnSpPr>
          <p:nvPr/>
        </p:nvCxnSpPr>
        <p:spPr>
          <a:xfrm>
            <a:off x="6248400" y="5105400"/>
            <a:ext cx="0" cy="160020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4" name="Cube 13"/>
          <p:cNvSpPr/>
          <p:nvPr/>
        </p:nvSpPr>
        <p:spPr>
          <a:xfrm>
            <a:off x="4800600" y="5410200"/>
            <a:ext cx="304800" cy="9144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ube 14"/>
          <p:cNvSpPr/>
          <p:nvPr/>
        </p:nvSpPr>
        <p:spPr>
          <a:xfrm>
            <a:off x="5638800" y="5257800"/>
            <a:ext cx="304800" cy="9144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Callout 16"/>
          <p:cNvSpPr/>
          <p:nvPr/>
        </p:nvSpPr>
        <p:spPr>
          <a:xfrm>
            <a:off x="3124200" y="5181600"/>
            <a:ext cx="990600" cy="1143000"/>
          </a:xfrm>
          <a:prstGeom prst="wedgeEllipseCallout">
            <a:avLst>
              <a:gd name="adj1" fmla="val -63543"/>
              <a:gd name="adj2" fmla="val 7921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t>24</a:t>
            </a:r>
            <a:endParaRPr lang="en-US" sz="4000"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Place Value </a:t>
            </a:r>
            <a:endParaRPr lang="en-US" dirty="0"/>
          </a:p>
        </p:txBody>
      </p:sp>
      <p:sp>
        <p:nvSpPr>
          <p:cNvPr id="6" name="Text Placeholder 5"/>
          <p:cNvSpPr>
            <a:spLocks noGrp="1"/>
          </p:cNvSpPr>
          <p:nvPr>
            <p:ph type="body" idx="2"/>
          </p:nvPr>
        </p:nvSpPr>
        <p:spPr>
          <a:xfrm>
            <a:off x="457200" y="1600200"/>
            <a:ext cx="2362200" cy="4953000"/>
          </a:xfrm>
          <a:solidFill>
            <a:schemeClr val="bg1">
              <a:lumMod val="85000"/>
            </a:schemeClr>
          </a:solidFill>
        </p:spPr>
        <p:txBody>
          <a:bodyPr/>
          <a:lstStyle/>
          <a:p>
            <a:r>
              <a:rPr lang="en-US" dirty="0" smtClean="0"/>
              <a:t>Building Large Numbers with </a:t>
            </a:r>
            <a:r>
              <a:rPr lang="en-US" dirty="0" err="1" smtClean="0"/>
              <a:t>Manipulatives</a:t>
            </a:r>
            <a:r>
              <a:rPr lang="en-US" dirty="0" smtClean="0"/>
              <a:t> Concept level</a:t>
            </a:r>
          </a:p>
          <a:p>
            <a:r>
              <a:rPr lang="en-US" b="1" dirty="0" smtClean="0">
                <a:solidFill>
                  <a:srgbClr val="FF0000"/>
                </a:solidFill>
              </a:rPr>
              <a:t>Building Large Numbers with </a:t>
            </a:r>
            <a:r>
              <a:rPr lang="en-US" b="1" dirty="0" err="1" smtClean="0">
                <a:solidFill>
                  <a:srgbClr val="FF0000"/>
                </a:solidFill>
              </a:rPr>
              <a:t>Manipulatives</a:t>
            </a:r>
            <a:r>
              <a:rPr lang="en-US" b="1" dirty="0" smtClean="0">
                <a:solidFill>
                  <a:srgbClr val="FF0000"/>
                </a:solidFill>
              </a:rPr>
              <a:t> </a:t>
            </a:r>
            <a:r>
              <a:rPr lang="en-US" b="1" dirty="0" smtClean="0">
                <a:solidFill>
                  <a:srgbClr val="FF0000"/>
                </a:solidFill>
              </a:rPr>
              <a:t>connecting  level</a:t>
            </a:r>
          </a:p>
          <a:p>
            <a:r>
              <a:rPr lang="en-US" dirty="0" smtClean="0"/>
              <a:t>Building Large Numbers with </a:t>
            </a:r>
            <a:r>
              <a:rPr lang="en-US" dirty="0" err="1" smtClean="0"/>
              <a:t>Manipulatives</a:t>
            </a:r>
            <a:r>
              <a:rPr lang="en-US" dirty="0" smtClean="0"/>
              <a:t> </a:t>
            </a:r>
            <a:r>
              <a:rPr lang="en-US" dirty="0" smtClean="0"/>
              <a:t>symbolic  level</a:t>
            </a:r>
          </a:p>
          <a:p>
            <a:r>
              <a:rPr lang="en-US" dirty="0" smtClean="0"/>
              <a:t>Regrouping Concept Level</a:t>
            </a:r>
          </a:p>
          <a:p>
            <a:r>
              <a:rPr lang="en-US" dirty="0" smtClean="0"/>
              <a:t>Regrouping Connecting Level </a:t>
            </a:r>
          </a:p>
          <a:p>
            <a:r>
              <a:rPr lang="en-US" dirty="0" smtClean="0"/>
              <a:t>Regrouping Symbolic Level </a:t>
            </a:r>
            <a:endParaRPr lang="en-US" dirty="0" smtClean="0"/>
          </a:p>
          <a:p>
            <a:endParaRPr lang="en-US" dirty="0" smtClean="0"/>
          </a:p>
          <a:p>
            <a:endParaRPr lang="en-US" dirty="0"/>
          </a:p>
        </p:txBody>
      </p:sp>
      <p:sp>
        <p:nvSpPr>
          <p:cNvPr id="5" name="Content Placeholder 4"/>
          <p:cNvSpPr>
            <a:spLocks noGrp="1"/>
          </p:cNvSpPr>
          <p:nvPr>
            <p:ph sz="quarter" idx="1"/>
          </p:nvPr>
        </p:nvSpPr>
        <p:spPr>
          <a:xfrm>
            <a:off x="2971800" y="1600200"/>
            <a:ext cx="5715000" cy="3200400"/>
          </a:xfrm>
          <a:ln>
            <a:solidFill>
              <a:schemeClr val="tx1"/>
            </a:solidFill>
          </a:ln>
        </p:spPr>
        <p:txBody>
          <a:bodyPr/>
          <a:lstStyle/>
          <a:p>
            <a:r>
              <a:rPr lang="en-US" sz="2000" dirty="0" smtClean="0"/>
              <a:t>Objective: Child demonstrates understanding of written numbers with </a:t>
            </a:r>
            <a:r>
              <a:rPr lang="en-US" sz="2000" dirty="0" err="1" smtClean="0"/>
              <a:t>manipulatives</a:t>
            </a:r>
            <a:r>
              <a:rPr lang="en-US" sz="2000" dirty="0" smtClean="0"/>
              <a:t> </a:t>
            </a:r>
          </a:p>
          <a:p>
            <a:r>
              <a:rPr lang="en-US" sz="2000" dirty="0" smtClean="0"/>
              <a:t>Materials: base ten blocks  10s and 1s; place value mat; two digit number cards  </a:t>
            </a:r>
          </a:p>
          <a:p>
            <a:r>
              <a:rPr lang="en-US" sz="2000" dirty="0" smtClean="0"/>
              <a:t>Procedure: ask the child to build two digit numbers on the place value mat</a:t>
            </a:r>
          </a:p>
          <a:p>
            <a:pPr>
              <a:buNone/>
            </a:pPr>
            <a:endParaRPr lang="en-US" dirty="0" smtClean="0"/>
          </a:p>
        </p:txBody>
      </p:sp>
      <p:sp>
        <p:nvSpPr>
          <p:cNvPr id="7" name="Cube 6"/>
          <p:cNvSpPr/>
          <p:nvPr/>
        </p:nvSpPr>
        <p:spPr>
          <a:xfrm>
            <a:off x="6629400" y="54864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ube 7"/>
          <p:cNvSpPr/>
          <p:nvPr/>
        </p:nvSpPr>
        <p:spPr>
          <a:xfrm>
            <a:off x="6705600" y="60198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ube 8"/>
          <p:cNvSpPr/>
          <p:nvPr/>
        </p:nvSpPr>
        <p:spPr>
          <a:xfrm>
            <a:off x="7239000" y="60198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ube 9"/>
          <p:cNvSpPr/>
          <p:nvPr/>
        </p:nvSpPr>
        <p:spPr>
          <a:xfrm>
            <a:off x="7162800" y="54864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4572000" y="5105400"/>
            <a:ext cx="3352800" cy="1600200"/>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p:cNvCxnSpPr>
            <a:stCxn id="11" idx="0"/>
            <a:endCxn id="11" idx="2"/>
          </p:cNvCxnSpPr>
          <p:nvPr/>
        </p:nvCxnSpPr>
        <p:spPr>
          <a:xfrm>
            <a:off x="6248400" y="5105400"/>
            <a:ext cx="0" cy="160020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4" name="Cube 13"/>
          <p:cNvSpPr/>
          <p:nvPr/>
        </p:nvSpPr>
        <p:spPr>
          <a:xfrm>
            <a:off x="4800600" y="5410200"/>
            <a:ext cx="304800" cy="9144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ube 14"/>
          <p:cNvSpPr/>
          <p:nvPr/>
        </p:nvSpPr>
        <p:spPr>
          <a:xfrm>
            <a:off x="5638800" y="5257800"/>
            <a:ext cx="304800" cy="9144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3048000" y="5334000"/>
            <a:ext cx="990600" cy="990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smtClean="0"/>
              <a:t>24</a:t>
            </a:r>
            <a:endParaRPr lang="en-US" sz="4000" b="1"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Math Disorders </a:t>
            </a:r>
            <a:endParaRPr lang="en-US" dirty="0"/>
          </a:p>
        </p:txBody>
      </p:sp>
      <p:sp>
        <p:nvSpPr>
          <p:cNvPr id="4" name="Oval 3"/>
          <p:cNvSpPr/>
          <p:nvPr/>
        </p:nvSpPr>
        <p:spPr>
          <a:xfrm>
            <a:off x="2895600" y="2286000"/>
            <a:ext cx="2971800" cy="2438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smtClean="0"/>
              <a:t>Number Sense </a:t>
            </a:r>
            <a:endParaRPr lang="en-US" sz="4800" dirty="0"/>
          </a:p>
        </p:txBody>
      </p:sp>
      <p:sp>
        <p:nvSpPr>
          <p:cNvPr id="5" name="Oval 4"/>
          <p:cNvSpPr/>
          <p:nvPr/>
        </p:nvSpPr>
        <p:spPr>
          <a:xfrm>
            <a:off x="2438400" y="1295400"/>
            <a:ext cx="1981200" cy="1600200"/>
          </a:xfrm>
          <a:prstGeom prst="ellipse">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Counting Skill Deficits </a:t>
            </a:r>
            <a:endParaRPr lang="en-US" dirty="0"/>
          </a:p>
        </p:txBody>
      </p:sp>
      <p:sp>
        <p:nvSpPr>
          <p:cNvPr id="6" name="Oval 5"/>
          <p:cNvSpPr/>
          <p:nvPr/>
        </p:nvSpPr>
        <p:spPr>
          <a:xfrm>
            <a:off x="4876800" y="1524000"/>
            <a:ext cx="1981200" cy="1600200"/>
          </a:xfrm>
          <a:prstGeom prst="ellipse">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Arithmetic Skill</a:t>
            </a:r>
            <a:endParaRPr lang="en-US" dirty="0"/>
          </a:p>
        </p:txBody>
      </p:sp>
      <p:sp>
        <p:nvSpPr>
          <p:cNvPr id="7" name="Oval 6"/>
          <p:cNvSpPr/>
          <p:nvPr/>
        </p:nvSpPr>
        <p:spPr>
          <a:xfrm>
            <a:off x="5257800" y="3505200"/>
            <a:ext cx="1981200" cy="1600200"/>
          </a:xfrm>
          <a:prstGeom prst="ellipse">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Procedural Disorders </a:t>
            </a:r>
            <a:endParaRPr lang="en-US" dirty="0"/>
          </a:p>
        </p:txBody>
      </p:sp>
      <p:sp>
        <p:nvSpPr>
          <p:cNvPr id="8" name="Oval 7"/>
          <p:cNvSpPr/>
          <p:nvPr/>
        </p:nvSpPr>
        <p:spPr>
          <a:xfrm>
            <a:off x="3048000" y="4343400"/>
            <a:ext cx="1981200" cy="1600200"/>
          </a:xfrm>
          <a:prstGeom prst="ellipse">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Memory Deficit </a:t>
            </a:r>
            <a:endParaRPr lang="en-US" dirty="0"/>
          </a:p>
        </p:txBody>
      </p:sp>
      <p:sp>
        <p:nvSpPr>
          <p:cNvPr id="9" name="Oval 8"/>
          <p:cNvSpPr/>
          <p:nvPr/>
        </p:nvSpPr>
        <p:spPr>
          <a:xfrm>
            <a:off x="1219200" y="2971800"/>
            <a:ext cx="1981200" cy="1600200"/>
          </a:xfrm>
          <a:prstGeom prst="ellipse">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Visual-Spatial </a:t>
            </a:r>
          </a:p>
          <a:p>
            <a:pPr algn="ctr"/>
            <a:r>
              <a:rPr lang="en-US" dirty="0" smtClean="0"/>
              <a:t>Deficit </a:t>
            </a:r>
            <a:endParaRPr lang="en-US" dirty="0"/>
          </a:p>
        </p:txBody>
      </p:sp>
      <p:cxnSp>
        <p:nvCxnSpPr>
          <p:cNvPr id="11" name="Straight Connector 10"/>
          <p:cNvCxnSpPr/>
          <p:nvPr/>
        </p:nvCxnSpPr>
        <p:spPr>
          <a:xfrm flipH="1">
            <a:off x="1600200" y="1828800"/>
            <a:ext cx="1066800"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381000" y="1524000"/>
            <a:ext cx="1524000" cy="1200329"/>
          </a:xfrm>
          <a:prstGeom prst="rect">
            <a:avLst/>
          </a:prstGeom>
          <a:noFill/>
        </p:spPr>
        <p:txBody>
          <a:bodyPr wrap="square" rtlCol="0">
            <a:spAutoFit/>
          </a:bodyPr>
          <a:lstStyle/>
          <a:p>
            <a:r>
              <a:rPr lang="en-US" dirty="0" smtClean="0"/>
              <a:t>Associated with Number Module dysfunction </a:t>
            </a:r>
            <a:endParaRPr lang="en-US" dirty="0"/>
          </a:p>
        </p:txBody>
      </p:sp>
      <p:sp>
        <p:nvSpPr>
          <p:cNvPr id="13" name="TextBox 12"/>
          <p:cNvSpPr txBox="1"/>
          <p:nvPr/>
        </p:nvSpPr>
        <p:spPr>
          <a:xfrm>
            <a:off x="7315200" y="990600"/>
            <a:ext cx="1828800" cy="1477328"/>
          </a:xfrm>
          <a:prstGeom prst="rect">
            <a:avLst/>
          </a:prstGeom>
          <a:noFill/>
        </p:spPr>
        <p:txBody>
          <a:bodyPr wrap="square" rtlCol="0">
            <a:spAutoFit/>
          </a:bodyPr>
          <a:lstStyle/>
          <a:p>
            <a:r>
              <a:rPr lang="en-US" dirty="0" smtClean="0"/>
              <a:t>Difficulty understanding the concept associated with fluid reasoning </a:t>
            </a:r>
            <a:endParaRPr lang="en-US" dirty="0"/>
          </a:p>
        </p:txBody>
      </p:sp>
      <p:cxnSp>
        <p:nvCxnSpPr>
          <p:cNvPr id="14" name="Straight Connector 13"/>
          <p:cNvCxnSpPr/>
          <p:nvPr/>
        </p:nvCxnSpPr>
        <p:spPr>
          <a:xfrm flipH="1">
            <a:off x="6172200" y="1447800"/>
            <a:ext cx="1066800" cy="228600"/>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7086600" y="4953000"/>
            <a:ext cx="1828800" cy="923330"/>
          </a:xfrm>
          <a:prstGeom prst="rect">
            <a:avLst/>
          </a:prstGeom>
          <a:noFill/>
        </p:spPr>
        <p:txBody>
          <a:bodyPr wrap="square" rtlCol="0">
            <a:spAutoFit/>
          </a:bodyPr>
          <a:lstStyle/>
          <a:p>
            <a:r>
              <a:rPr lang="en-US" dirty="0" smtClean="0"/>
              <a:t>Associated with Executive Functioning </a:t>
            </a:r>
            <a:endParaRPr lang="en-US" dirty="0"/>
          </a:p>
        </p:txBody>
      </p:sp>
      <p:cxnSp>
        <p:nvCxnSpPr>
          <p:cNvPr id="17" name="Straight Connector 16"/>
          <p:cNvCxnSpPr/>
          <p:nvPr/>
        </p:nvCxnSpPr>
        <p:spPr>
          <a:xfrm flipH="1" flipV="1">
            <a:off x="6934200" y="4038600"/>
            <a:ext cx="762000" cy="838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flipV="1">
            <a:off x="4724400" y="5486400"/>
            <a:ext cx="381000" cy="381000"/>
          </a:xfrm>
          <a:prstGeom prst="line">
            <a:avLst/>
          </a:prstGeom>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105400" y="5715000"/>
            <a:ext cx="1828800" cy="923330"/>
          </a:xfrm>
          <a:prstGeom prst="rect">
            <a:avLst/>
          </a:prstGeom>
          <a:noFill/>
        </p:spPr>
        <p:txBody>
          <a:bodyPr wrap="square" rtlCol="0">
            <a:spAutoFit/>
          </a:bodyPr>
          <a:lstStyle/>
          <a:p>
            <a:r>
              <a:rPr lang="en-US" dirty="0" smtClean="0"/>
              <a:t>Rapid Recall of over learned material </a:t>
            </a:r>
            <a:endParaRPr lang="en-US" dirty="0"/>
          </a:p>
        </p:txBody>
      </p:sp>
      <p:sp>
        <p:nvSpPr>
          <p:cNvPr id="22" name="TextBox 21"/>
          <p:cNvSpPr txBox="1"/>
          <p:nvPr/>
        </p:nvSpPr>
        <p:spPr>
          <a:xfrm>
            <a:off x="457200" y="5181600"/>
            <a:ext cx="1828800" cy="646331"/>
          </a:xfrm>
          <a:prstGeom prst="rect">
            <a:avLst/>
          </a:prstGeom>
          <a:noFill/>
        </p:spPr>
        <p:txBody>
          <a:bodyPr wrap="square" rtlCol="0">
            <a:spAutoFit/>
          </a:bodyPr>
          <a:lstStyle/>
          <a:p>
            <a:r>
              <a:rPr lang="en-US" dirty="0" smtClean="0"/>
              <a:t>Non-verbal reasoning </a:t>
            </a:r>
            <a:endParaRPr lang="en-US" dirty="0"/>
          </a:p>
        </p:txBody>
      </p:sp>
      <p:cxnSp>
        <p:nvCxnSpPr>
          <p:cNvPr id="23" name="Straight Connector 22"/>
          <p:cNvCxnSpPr/>
          <p:nvPr/>
        </p:nvCxnSpPr>
        <p:spPr>
          <a:xfrm flipV="1">
            <a:off x="914400" y="4343400"/>
            <a:ext cx="609600" cy="76200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Place Value </a:t>
            </a:r>
            <a:endParaRPr lang="en-US" dirty="0"/>
          </a:p>
        </p:txBody>
      </p:sp>
      <p:sp>
        <p:nvSpPr>
          <p:cNvPr id="6" name="Text Placeholder 5"/>
          <p:cNvSpPr>
            <a:spLocks noGrp="1"/>
          </p:cNvSpPr>
          <p:nvPr>
            <p:ph type="body" idx="2"/>
          </p:nvPr>
        </p:nvSpPr>
        <p:spPr>
          <a:xfrm>
            <a:off x="457200" y="1600200"/>
            <a:ext cx="2362200" cy="4953000"/>
          </a:xfrm>
          <a:solidFill>
            <a:schemeClr val="bg1">
              <a:lumMod val="85000"/>
            </a:schemeClr>
          </a:solidFill>
        </p:spPr>
        <p:txBody>
          <a:bodyPr/>
          <a:lstStyle/>
          <a:p>
            <a:r>
              <a:rPr lang="en-US" dirty="0" smtClean="0"/>
              <a:t>Building Large Numbers with </a:t>
            </a:r>
            <a:r>
              <a:rPr lang="en-US" dirty="0" err="1" smtClean="0"/>
              <a:t>Manipulatives</a:t>
            </a:r>
            <a:r>
              <a:rPr lang="en-US" dirty="0" smtClean="0"/>
              <a:t> Concept level</a:t>
            </a:r>
          </a:p>
          <a:p>
            <a:r>
              <a:rPr lang="en-US" dirty="0" smtClean="0"/>
              <a:t>Building Large Numbers with </a:t>
            </a:r>
            <a:r>
              <a:rPr lang="en-US" dirty="0" err="1" smtClean="0"/>
              <a:t>Manipulatives</a:t>
            </a:r>
            <a:r>
              <a:rPr lang="en-US" dirty="0" smtClean="0"/>
              <a:t> </a:t>
            </a:r>
            <a:r>
              <a:rPr lang="en-US" dirty="0" smtClean="0"/>
              <a:t>connecting  level</a:t>
            </a:r>
          </a:p>
          <a:p>
            <a:r>
              <a:rPr lang="en-US" b="1" dirty="0" smtClean="0">
                <a:solidFill>
                  <a:srgbClr val="FF0000"/>
                </a:solidFill>
              </a:rPr>
              <a:t>Building Large Numbers with </a:t>
            </a:r>
            <a:r>
              <a:rPr lang="en-US" b="1" dirty="0" err="1" smtClean="0">
                <a:solidFill>
                  <a:srgbClr val="FF0000"/>
                </a:solidFill>
              </a:rPr>
              <a:t>Manipulatives</a:t>
            </a:r>
            <a:r>
              <a:rPr lang="en-US" b="1" dirty="0" smtClean="0">
                <a:solidFill>
                  <a:srgbClr val="FF0000"/>
                </a:solidFill>
              </a:rPr>
              <a:t> </a:t>
            </a:r>
            <a:r>
              <a:rPr lang="en-US" b="1" dirty="0" smtClean="0">
                <a:solidFill>
                  <a:srgbClr val="FF0000"/>
                </a:solidFill>
              </a:rPr>
              <a:t>symbolic  level</a:t>
            </a:r>
          </a:p>
          <a:p>
            <a:r>
              <a:rPr lang="en-US" dirty="0" smtClean="0"/>
              <a:t>Regrouping Concept Level</a:t>
            </a:r>
          </a:p>
          <a:p>
            <a:r>
              <a:rPr lang="en-US" dirty="0" smtClean="0"/>
              <a:t>Regrouping Connecting Level </a:t>
            </a:r>
          </a:p>
          <a:p>
            <a:r>
              <a:rPr lang="en-US" dirty="0" smtClean="0"/>
              <a:t>Regrouping Symbolic Level </a:t>
            </a:r>
            <a:endParaRPr lang="en-US" dirty="0" smtClean="0"/>
          </a:p>
          <a:p>
            <a:endParaRPr lang="en-US" dirty="0" smtClean="0"/>
          </a:p>
          <a:p>
            <a:endParaRPr lang="en-US" dirty="0"/>
          </a:p>
        </p:txBody>
      </p:sp>
      <p:sp>
        <p:nvSpPr>
          <p:cNvPr id="5" name="Content Placeholder 4"/>
          <p:cNvSpPr>
            <a:spLocks noGrp="1"/>
          </p:cNvSpPr>
          <p:nvPr>
            <p:ph sz="quarter" idx="1"/>
          </p:nvPr>
        </p:nvSpPr>
        <p:spPr>
          <a:xfrm>
            <a:off x="2971800" y="1600200"/>
            <a:ext cx="5715000" cy="3200400"/>
          </a:xfrm>
          <a:ln>
            <a:solidFill>
              <a:schemeClr val="tx1"/>
            </a:solidFill>
          </a:ln>
        </p:spPr>
        <p:txBody>
          <a:bodyPr/>
          <a:lstStyle/>
          <a:p>
            <a:r>
              <a:rPr lang="en-US" sz="2000" dirty="0" smtClean="0"/>
              <a:t>Objective: Child demonstrates understanding of written numbers with </a:t>
            </a:r>
            <a:r>
              <a:rPr lang="en-US" sz="2000" dirty="0" err="1" smtClean="0"/>
              <a:t>manipulatives</a:t>
            </a:r>
            <a:r>
              <a:rPr lang="en-US" sz="2000" dirty="0" smtClean="0"/>
              <a:t> </a:t>
            </a:r>
          </a:p>
          <a:p>
            <a:r>
              <a:rPr lang="en-US" sz="2000" dirty="0" smtClean="0"/>
              <a:t>Materials: base ten blocks  10s and 1s; place value mat; two digit number cards  </a:t>
            </a:r>
          </a:p>
          <a:p>
            <a:r>
              <a:rPr lang="en-US" sz="2000" dirty="0" smtClean="0"/>
              <a:t>Procedure: tell the child a two digit number; child records the number then demonstrates the number with the base ten blocks </a:t>
            </a:r>
          </a:p>
          <a:p>
            <a:r>
              <a:rPr lang="en-US" sz="2000" dirty="0" smtClean="0"/>
              <a:t>Extension: build 3 and 4 digit numbers </a:t>
            </a:r>
          </a:p>
          <a:p>
            <a:pPr>
              <a:buNone/>
            </a:pPr>
            <a:endParaRPr lang="en-US" dirty="0" smtClean="0"/>
          </a:p>
        </p:txBody>
      </p:sp>
      <p:sp>
        <p:nvSpPr>
          <p:cNvPr id="7" name="Cube 6"/>
          <p:cNvSpPr/>
          <p:nvPr/>
        </p:nvSpPr>
        <p:spPr>
          <a:xfrm>
            <a:off x="6629400" y="54864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ube 7"/>
          <p:cNvSpPr/>
          <p:nvPr/>
        </p:nvSpPr>
        <p:spPr>
          <a:xfrm>
            <a:off x="6705600" y="60198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ube 8"/>
          <p:cNvSpPr/>
          <p:nvPr/>
        </p:nvSpPr>
        <p:spPr>
          <a:xfrm>
            <a:off x="7239000" y="60198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ube 9"/>
          <p:cNvSpPr/>
          <p:nvPr/>
        </p:nvSpPr>
        <p:spPr>
          <a:xfrm>
            <a:off x="7162800" y="54864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4572000" y="5105400"/>
            <a:ext cx="3352800" cy="1600200"/>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p:cNvCxnSpPr>
            <a:stCxn id="11" idx="0"/>
            <a:endCxn id="11" idx="2"/>
          </p:cNvCxnSpPr>
          <p:nvPr/>
        </p:nvCxnSpPr>
        <p:spPr>
          <a:xfrm>
            <a:off x="6248400" y="5105400"/>
            <a:ext cx="0" cy="160020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4" name="Cube 13"/>
          <p:cNvSpPr/>
          <p:nvPr/>
        </p:nvSpPr>
        <p:spPr>
          <a:xfrm>
            <a:off x="4800600" y="5410200"/>
            <a:ext cx="304800" cy="9144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ube 14"/>
          <p:cNvSpPr/>
          <p:nvPr/>
        </p:nvSpPr>
        <p:spPr>
          <a:xfrm>
            <a:off x="5638800" y="5257800"/>
            <a:ext cx="304800" cy="9144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866" name="Document"/>
          <p:cNvSpPr>
            <a:spLocks noEditPoints="1" noChangeArrowheads="1"/>
          </p:cNvSpPr>
          <p:nvPr/>
        </p:nvSpPr>
        <p:spPr bwMode="auto">
          <a:xfrm>
            <a:off x="3276600" y="5257800"/>
            <a:ext cx="828675" cy="1285875"/>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77 w 21600"/>
              <a:gd name="T17" fmla="*/ 818 h 21600"/>
              <a:gd name="T18" fmla="*/ 20622 w 21600"/>
              <a:gd name="T19" fmla="*/ 1642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a:moveTo>
                  <a:pt x="85" y="17509"/>
                </a:moveTo>
                <a:lnTo>
                  <a:pt x="5187" y="17509"/>
                </a:lnTo>
                <a:lnTo>
                  <a:pt x="5187" y="21632"/>
                </a:lnTo>
                <a:lnTo>
                  <a:pt x="85" y="17509"/>
                </a:lnTo>
                <a:close/>
              </a:path>
            </a:pathLst>
          </a:custGeom>
          <a:solidFill>
            <a:srgbClr val="D8EBB3"/>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r>
              <a:rPr lang="en-US" dirty="0" smtClean="0">
                <a:latin typeface="Kristen ITC" pitchFamily="66" charset="0"/>
              </a:rPr>
              <a:t>24</a:t>
            </a:r>
            <a:endParaRPr lang="en-US" dirty="0">
              <a:latin typeface="Kristen ITC" pitchFamily="66" charset="0"/>
            </a:endParaRPr>
          </a:p>
        </p:txBody>
      </p:sp>
      <p:pic>
        <p:nvPicPr>
          <p:cNvPr id="36867" name="Picture 3" descr="C:\Users\rfrantu.DPSUSER\AppData\Local\Microsoft\Windows\Temporary Internet Files\Content.IE5\3Q3B2DET\MC900432579[1].png"/>
          <p:cNvPicPr>
            <a:picLocks noChangeAspect="1" noChangeArrowheads="1"/>
          </p:cNvPicPr>
          <p:nvPr/>
        </p:nvPicPr>
        <p:blipFill>
          <a:blip r:embed="rId2" cstate="print"/>
          <a:srcRect/>
          <a:stretch>
            <a:fillRect/>
          </a:stretch>
        </p:blipFill>
        <p:spPr bwMode="auto">
          <a:xfrm>
            <a:off x="3657600" y="4876800"/>
            <a:ext cx="838086" cy="838086"/>
          </a:xfrm>
          <a:prstGeom prst="rect">
            <a:avLst/>
          </a:prstGeom>
          <a:noFill/>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Place Value </a:t>
            </a:r>
            <a:endParaRPr lang="en-US" dirty="0"/>
          </a:p>
        </p:txBody>
      </p:sp>
      <p:sp>
        <p:nvSpPr>
          <p:cNvPr id="6" name="Text Placeholder 5"/>
          <p:cNvSpPr>
            <a:spLocks noGrp="1"/>
          </p:cNvSpPr>
          <p:nvPr>
            <p:ph type="body" idx="2"/>
          </p:nvPr>
        </p:nvSpPr>
        <p:spPr>
          <a:xfrm>
            <a:off x="457200" y="1600200"/>
            <a:ext cx="2362200" cy="4953000"/>
          </a:xfrm>
          <a:solidFill>
            <a:schemeClr val="bg1">
              <a:lumMod val="85000"/>
            </a:schemeClr>
          </a:solidFill>
        </p:spPr>
        <p:txBody>
          <a:bodyPr/>
          <a:lstStyle/>
          <a:p>
            <a:r>
              <a:rPr lang="en-US" dirty="0" smtClean="0"/>
              <a:t>Building Large Numbers with </a:t>
            </a:r>
            <a:r>
              <a:rPr lang="en-US" dirty="0" err="1" smtClean="0"/>
              <a:t>Manipulatives</a:t>
            </a:r>
            <a:r>
              <a:rPr lang="en-US" dirty="0" smtClean="0"/>
              <a:t> Concept level</a:t>
            </a:r>
          </a:p>
          <a:p>
            <a:r>
              <a:rPr lang="en-US" dirty="0" smtClean="0"/>
              <a:t>Building Large Numbers with </a:t>
            </a:r>
            <a:r>
              <a:rPr lang="en-US" dirty="0" err="1" smtClean="0"/>
              <a:t>Manipulatives</a:t>
            </a:r>
            <a:r>
              <a:rPr lang="en-US" dirty="0" smtClean="0"/>
              <a:t> </a:t>
            </a:r>
            <a:r>
              <a:rPr lang="en-US" dirty="0" smtClean="0"/>
              <a:t>connecting  level</a:t>
            </a:r>
          </a:p>
          <a:p>
            <a:r>
              <a:rPr lang="en-US" dirty="0" smtClean="0"/>
              <a:t>Building Large Numbers with </a:t>
            </a:r>
            <a:r>
              <a:rPr lang="en-US" dirty="0" err="1" smtClean="0"/>
              <a:t>Manipulatives</a:t>
            </a:r>
            <a:r>
              <a:rPr lang="en-US" dirty="0" smtClean="0"/>
              <a:t> </a:t>
            </a:r>
            <a:r>
              <a:rPr lang="en-US" dirty="0" smtClean="0"/>
              <a:t>symbolic  level</a:t>
            </a:r>
          </a:p>
          <a:p>
            <a:r>
              <a:rPr lang="en-US" b="1" dirty="0" smtClean="0">
                <a:solidFill>
                  <a:schemeClr val="accent2"/>
                </a:solidFill>
              </a:rPr>
              <a:t>Regrouping Concept Level</a:t>
            </a:r>
          </a:p>
          <a:p>
            <a:r>
              <a:rPr lang="en-US" dirty="0" smtClean="0"/>
              <a:t>Regrouping Connecting Level </a:t>
            </a:r>
          </a:p>
          <a:p>
            <a:r>
              <a:rPr lang="en-US" dirty="0" smtClean="0"/>
              <a:t>Regrouping Symbolic Level </a:t>
            </a:r>
            <a:endParaRPr lang="en-US" dirty="0" smtClean="0"/>
          </a:p>
          <a:p>
            <a:endParaRPr lang="en-US" dirty="0" smtClean="0"/>
          </a:p>
          <a:p>
            <a:endParaRPr lang="en-US" dirty="0"/>
          </a:p>
        </p:txBody>
      </p:sp>
      <p:sp>
        <p:nvSpPr>
          <p:cNvPr id="5" name="Content Placeholder 4"/>
          <p:cNvSpPr>
            <a:spLocks noGrp="1"/>
          </p:cNvSpPr>
          <p:nvPr>
            <p:ph sz="quarter" idx="1"/>
          </p:nvPr>
        </p:nvSpPr>
        <p:spPr>
          <a:xfrm>
            <a:off x="2971800" y="1600200"/>
            <a:ext cx="5715000" cy="3200400"/>
          </a:xfrm>
          <a:ln>
            <a:solidFill>
              <a:schemeClr val="tx1"/>
            </a:solidFill>
          </a:ln>
        </p:spPr>
        <p:txBody>
          <a:bodyPr/>
          <a:lstStyle/>
          <a:p>
            <a:r>
              <a:rPr lang="en-US" sz="2000" dirty="0" smtClean="0"/>
              <a:t>Objective: Child demonstrates regrouping with </a:t>
            </a:r>
            <a:r>
              <a:rPr lang="en-US" sz="2000" dirty="0" err="1" smtClean="0"/>
              <a:t>manipulatives</a:t>
            </a:r>
            <a:endParaRPr lang="en-US" sz="2000" dirty="0" smtClean="0"/>
          </a:p>
          <a:p>
            <a:r>
              <a:rPr lang="en-US" sz="2000" dirty="0" smtClean="0"/>
              <a:t>Materials: equations that require regrouping; base ten blocks; place value chart</a:t>
            </a:r>
          </a:p>
          <a:p>
            <a:r>
              <a:rPr lang="en-US" sz="2000" dirty="0" smtClean="0"/>
              <a:t>Procedure: verbalize an equation as the child solves the problem on the mat </a:t>
            </a:r>
          </a:p>
          <a:p>
            <a:r>
              <a:rPr lang="en-US" sz="2000" dirty="0" smtClean="0"/>
              <a:t>Extension: build 3 and 4 digit numbers </a:t>
            </a:r>
          </a:p>
          <a:p>
            <a:pPr>
              <a:buNone/>
            </a:pPr>
            <a:endParaRPr lang="en-US" dirty="0" smtClean="0"/>
          </a:p>
        </p:txBody>
      </p:sp>
      <p:sp>
        <p:nvSpPr>
          <p:cNvPr id="16" name="Oval Callout 15"/>
          <p:cNvSpPr/>
          <p:nvPr/>
        </p:nvSpPr>
        <p:spPr>
          <a:xfrm>
            <a:off x="7467600" y="3352800"/>
            <a:ext cx="1219200" cy="1066800"/>
          </a:xfrm>
          <a:prstGeom prst="wedgeEllipseCallout">
            <a:avLst>
              <a:gd name="adj1" fmla="val -62251"/>
              <a:gd name="adj2" fmla="val 7785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18 + 7</a:t>
            </a:r>
            <a:endParaRPr lang="en-US" dirty="0"/>
          </a:p>
        </p:txBody>
      </p:sp>
      <p:sp>
        <p:nvSpPr>
          <p:cNvPr id="17" name="Cube 16"/>
          <p:cNvSpPr/>
          <p:nvPr/>
        </p:nvSpPr>
        <p:spPr>
          <a:xfrm>
            <a:off x="4267200" y="5181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Cube 17"/>
          <p:cNvSpPr/>
          <p:nvPr/>
        </p:nvSpPr>
        <p:spPr>
          <a:xfrm>
            <a:off x="5562600" y="5181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Cube 18"/>
          <p:cNvSpPr/>
          <p:nvPr/>
        </p:nvSpPr>
        <p:spPr>
          <a:xfrm>
            <a:off x="5181600" y="5181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Cube 19"/>
          <p:cNvSpPr/>
          <p:nvPr/>
        </p:nvSpPr>
        <p:spPr>
          <a:xfrm>
            <a:off x="4724400" y="5181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2895600" y="5105400"/>
            <a:ext cx="2971800" cy="1600200"/>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2" name="Straight Connector 21"/>
          <p:cNvCxnSpPr/>
          <p:nvPr/>
        </p:nvCxnSpPr>
        <p:spPr>
          <a:xfrm>
            <a:off x="4267200" y="5105400"/>
            <a:ext cx="0" cy="160020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3" name="Cube 22"/>
          <p:cNvSpPr/>
          <p:nvPr/>
        </p:nvSpPr>
        <p:spPr>
          <a:xfrm>
            <a:off x="3200400" y="5410200"/>
            <a:ext cx="304800" cy="9144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Cube 23"/>
          <p:cNvSpPr/>
          <p:nvPr/>
        </p:nvSpPr>
        <p:spPr>
          <a:xfrm>
            <a:off x="6553200" y="5334000"/>
            <a:ext cx="304800" cy="9144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Cube 24"/>
          <p:cNvSpPr/>
          <p:nvPr/>
        </p:nvSpPr>
        <p:spPr>
          <a:xfrm>
            <a:off x="4267200" y="5562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Cube 25"/>
          <p:cNvSpPr/>
          <p:nvPr/>
        </p:nvSpPr>
        <p:spPr>
          <a:xfrm>
            <a:off x="5562600" y="5562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Cube 26"/>
          <p:cNvSpPr/>
          <p:nvPr/>
        </p:nvSpPr>
        <p:spPr>
          <a:xfrm>
            <a:off x="5181600" y="5562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Cube 27"/>
          <p:cNvSpPr/>
          <p:nvPr/>
        </p:nvSpPr>
        <p:spPr>
          <a:xfrm>
            <a:off x="4724400" y="5562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Cube 28"/>
          <p:cNvSpPr/>
          <p:nvPr/>
        </p:nvSpPr>
        <p:spPr>
          <a:xfrm>
            <a:off x="4267200" y="5943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Cube 29"/>
          <p:cNvSpPr/>
          <p:nvPr/>
        </p:nvSpPr>
        <p:spPr>
          <a:xfrm>
            <a:off x="5562600" y="5943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Cube 30"/>
          <p:cNvSpPr/>
          <p:nvPr/>
        </p:nvSpPr>
        <p:spPr>
          <a:xfrm>
            <a:off x="5181600" y="5943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Cube 31"/>
          <p:cNvSpPr/>
          <p:nvPr/>
        </p:nvSpPr>
        <p:spPr>
          <a:xfrm>
            <a:off x="4724400" y="5943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ube 32"/>
          <p:cNvSpPr/>
          <p:nvPr/>
        </p:nvSpPr>
        <p:spPr>
          <a:xfrm>
            <a:off x="4267200" y="6324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Cube 34"/>
          <p:cNvSpPr/>
          <p:nvPr/>
        </p:nvSpPr>
        <p:spPr>
          <a:xfrm>
            <a:off x="5181600" y="6324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Cube 35"/>
          <p:cNvSpPr/>
          <p:nvPr/>
        </p:nvSpPr>
        <p:spPr>
          <a:xfrm>
            <a:off x="4724400" y="6324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Cube 36"/>
          <p:cNvSpPr/>
          <p:nvPr/>
        </p:nvSpPr>
        <p:spPr>
          <a:xfrm>
            <a:off x="7696200" y="53340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5943600" y="5105400"/>
            <a:ext cx="2971800" cy="1600200"/>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2" name="Straight Connector 41"/>
          <p:cNvCxnSpPr>
            <a:stCxn id="41" idx="0"/>
            <a:endCxn id="41" idx="2"/>
          </p:cNvCxnSpPr>
          <p:nvPr/>
        </p:nvCxnSpPr>
        <p:spPr>
          <a:xfrm>
            <a:off x="7429500" y="5105400"/>
            <a:ext cx="0" cy="160020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43" name="Cube 42"/>
          <p:cNvSpPr/>
          <p:nvPr/>
        </p:nvSpPr>
        <p:spPr>
          <a:xfrm>
            <a:off x="6172200" y="5334000"/>
            <a:ext cx="304800" cy="9144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Cube 43"/>
          <p:cNvSpPr/>
          <p:nvPr/>
        </p:nvSpPr>
        <p:spPr>
          <a:xfrm>
            <a:off x="7696200" y="57150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Cube 46"/>
          <p:cNvSpPr/>
          <p:nvPr/>
        </p:nvSpPr>
        <p:spPr>
          <a:xfrm>
            <a:off x="8153400" y="57150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Cube 47"/>
          <p:cNvSpPr/>
          <p:nvPr/>
        </p:nvSpPr>
        <p:spPr>
          <a:xfrm>
            <a:off x="7696200" y="60960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Cube 50"/>
          <p:cNvSpPr/>
          <p:nvPr/>
        </p:nvSpPr>
        <p:spPr>
          <a:xfrm>
            <a:off x="8153400" y="60960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Curved Down Arrow 57"/>
          <p:cNvSpPr/>
          <p:nvPr/>
        </p:nvSpPr>
        <p:spPr>
          <a:xfrm>
            <a:off x="4953000" y="4419600"/>
            <a:ext cx="2057400" cy="53340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Place Value </a:t>
            </a:r>
            <a:endParaRPr lang="en-US" dirty="0"/>
          </a:p>
        </p:txBody>
      </p:sp>
      <p:sp>
        <p:nvSpPr>
          <p:cNvPr id="6" name="Text Placeholder 5"/>
          <p:cNvSpPr>
            <a:spLocks noGrp="1"/>
          </p:cNvSpPr>
          <p:nvPr>
            <p:ph type="body" idx="2"/>
          </p:nvPr>
        </p:nvSpPr>
        <p:spPr>
          <a:xfrm>
            <a:off x="457200" y="1600200"/>
            <a:ext cx="2362200" cy="4953000"/>
          </a:xfrm>
          <a:solidFill>
            <a:schemeClr val="bg1">
              <a:lumMod val="85000"/>
            </a:schemeClr>
          </a:solidFill>
        </p:spPr>
        <p:txBody>
          <a:bodyPr/>
          <a:lstStyle/>
          <a:p>
            <a:r>
              <a:rPr lang="en-US" dirty="0" smtClean="0"/>
              <a:t>Building Large Numbers with </a:t>
            </a:r>
            <a:r>
              <a:rPr lang="en-US" dirty="0" err="1" smtClean="0"/>
              <a:t>Manipulatives</a:t>
            </a:r>
            <a:r>
              <a:rPr lang="en-US" dirty="0" smtClean="0"/>
              <a:t> Concept level</a:t>
            </a:r>
          </a:p>
          <a:p>
            <a:r>
              <a:rPr lang="en-US" dirty="0" smtClean="0"/>
              <a:t>Building Large Numbers with </a:t>
            </a:r>
            <a:r>
              <a:rPr lang="en-US" dirty="0" err="1" smtClean="0"/>
              <a:t>Manipulatives</a:t>
            </a:r>
            <a:r>
              <a:rPr lang="en-US" dirty="0" smtClean="0"/>
              <a:t> </a:t>
            </a:r>
            <a:r>
              <a:rPr lang="en-US" dirty="0" smtClean="0"/>
              <a:t>connecting  level</a:t>
            </a:r>
          </a:p>
          <a:p>
            <a:r>
              <a:rPr lang="en-US" dirty="0" smtClean="0"/>
              <a:t>Building Large Numbers with </a:t>
            </a:r>
            <a:r>
              <a:rPr lang="en-US" dirty="0" err="1" smtClean="0"/>
              <a:t>Manipulatives</a:t>
            </a:r>
            <a:r>
              <a:rPr lang="en-US" dirty="0" smtClean="0"/>
              <a:t> </a:t>
            </a:r>
            <a:r>
              <a:rPr lang="en-US" dirty="0" smtClean="0"/>
              <a:t>symbolic  level</a:t>
            </a:r>
          </a:p>
          <a:p>
            <a:r>
              <a:rPr lang="en-US" dirty="0" smtClean="0"/>
              <a:t>Regrouping Concept Level</a:t>
            </a:r>
          </a:p>
          <a:p>
            <a:r>
              <a:rPr lang="en-US" b="1" dirty="0" smtClean="0">
                <a:solidFill>
                  <a:srgbClr val="FF0000"/>
                </a:solidFill>
              </a:rPr>
              <a:t>Regrouping Connecting Level </a:t>
            </a:r>
          </a:p>
          <a:p>
            <a:r>
              <a:rPr lang="en-US" dirty="0" smtClean="0"/>
              <a:t>Regrouping Symbolic Level </a:t>
            </a:r>
            <a:endParaRPr lang="en-US" dirty="0" smtClean="0"/>
          </a:p>
          <a:p>
            <a:endParaRPr lang="en-US" dirty="0" smtClean="0"/>
          </a:p>
          <a:p>
            <a:endParaRPr lang="en-US" dirty="0"/>
          </a:p>
        </p:txBody>
      </p:sp>
      <p:sp>
        <p:nvSpPr>
          <p:cNvPr id="5" name="Content Placeholder 4"/>
          <p:cNvSpPr>
            <a:spLocks noGrp="1"/>
          </p:cNvSpPr>
          <p:nvPr>
            <p:ph sz="quarter" idx="1"/>
          </p:nvPr>
        </p:nvSpPr>
        <p:spPr>
          <a:xfrm>
            <a:off x="2971800" y="1600200"/>
            <a:ext cx="5715000" cy="3200400"/>
          </a:xfrm>
          <a:ln>
            <a:solidFill>
              <a:schemeClr val="tx1"/>
            </a:solidFill>
          </a:ln>
        </p:spPr>
        <p:txBody>
          <a:bodyPr/>
          <a:lstStyle/>
          <a:p>
            <a:r>
              <a:rPr lang="en-US" sz="2000" dirty="0" smtClean="0"/>
              <a:t>Objective: Child demonstrates regrouping with </a:t>
            </a:r>
            <a:r>
              <a:rPr lang="en-US" sz="2000" dirty="0" err="1" smtClean="0"/>
              <a:t>manipulatives</a:t>
            </a:r>
            <a:endParaRPr lang="en-US" sz="2000" dirty="0" smtClean="0"/>
          </a:p>
          <a:p>
            <a:r>
              <a:rPr lang="en-US" sz="2000" dirty="0" smtClean="0"/>
              <a:t>Materials: equations that require regrouping; base ten blocks; place value chart; equation cards</a:t>
            </a:r>
          </a:p>
          <a:p>
            <a:r>
              <a:rPr lang="en-US" sz="2000" dirty="0" smtClean="0"/>
              <a:t>Procedure: show an equation  card;  child solves the problem on the mat </a:t>
            </a:r>
          </a:p>
          <a:p>
            <a:r>
              <a:rPr lang="en-US" sz="2000" dirty="0" smtClean="0"/>
              <a:t>Extension: build 3 and 4 digit numbers </a:t>
            </a:r>
          </a:p>
          <a:p>
            <a:pPr>
              <a:buNone/>
            </a:pPr>
            <a:endParaRPr lang="en-US" dirty="0" smtClean="0"/>
          </a:p>
        </p:txBody>
      </p:sp>
      <p:sp>
        <p:nvSpPr>
          <p:cNvPr id="17" name="Cube 16"/>
          <p:cNvSpPr/>
          <p:nvPr/>
        </p:nvSpPr>
        <p:spPr>
          <a:xfrm>
            <a:off x="4267200" y="5181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Cube 17"/>
          <p:cNvSpPr/>
          <p:nvPr/>
        </p:nvSpPr>
        <p:spPr>
          <a:xfrm>
            <a:off x="5562600" y="5181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Cube 18"/>
          <p:cNvSpPr/>
          <p:nvPr/>
        </p:nvSpPr>
        <p:spPr>
          <a:xfrm>
            <a:off x="5181600" y="5181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Cube 19"/>
          <p:cNvSpPr/>
          <p:nvPr/>
        </p:nvSpPr>
        <p:spPr>
          <a:xfrm>
            <a:off x="4724400" y="5181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2895600" y="5105400"/>
            <a:ext cx="2971800" cy="1600200"/>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2" name="Straight Connector 21"/>
          <p:cNvCxnSpPr/>
          <p:nvPr/>
        </p:nvCxnSpPr>
        <p:spPr>
          <a:xfrm>
            <a:off x="4267200" y="5105400"/>
            <a:ext cx="0" cy="160020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3" name="Cube 22"/>
          <p:cNvSpPr/>
          <p:nvPr/>
        </p:nvSpPr>
        <p:spPr>
          <a:xfrm>
            <a:off x="3200400" y="5410200"/>
            <a:ext cx="304800" cy="9144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Cube 23"/>
          <p:cNvSpPr/>
          <p:nvPr/>
        </p:nvSpPr>
        <p:spPr>
          <a:xfrm>
            <a:off x="6553200" y="5334000"/>
            <a:ext cx="304800" cy="9144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Cube 24"/>
          <p:cNvSpPr/>
          <p:nvPr/>
        </p:nvSpPr>
        <p:spPr>
          <a:xfrm>
            <a:off x="4267200" y="5562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Cube 25"/>
          <p:cNvSpPr/>
          <p:nvPr/>
        </p:nvSpPr>
        <p:spPr>
          <a:xfrm>
            <a:off x="5562600" y="5562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Cube 26"/>
          <p:cNvSpPr/>
          <p:nvPr/>
        </p:nvSpPr>
        <p:spPr>
          <a:xfrm>
            <a:off x="5181600" y="5562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Cube 27"/>
          <p:cNvSpPr/>
          <p:nvPr/>
        </p:nvSpPr>
        <p:spPr>
          <a:xfrm>
            <a:off x="4724400" y="5562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Cube 28"/>
          <p:cNvSpPr/>
          <p:nvPr/>
        </p:nvSpPr>
        <p:spPr>
          <a:xfrm>
            <a:off x="4267200" y="5943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Cube 29"/>
          <p:cNvSpPr/>
          <p:nvPr/>
        </p:nvSpPr>
        <p:spPr>
          <a:xfrm>
            <a:off x="5562600" y="5943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Cube 30"/>
          <p:cNvSpPr/>
          <p:nvPr/>
        </p:nvSpPr>
        <p:spPr>
          <a:xfrm>
            <a:off x="5181600" y="5943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Cube 31"/>
          <p:cNvSpPr/>
          <p:nvPr/>
        </p:nvSpPr>
        <p:spPr>
          <a:xfrm>
            <a:off x="4724400" y="5943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ube 32"/>
          <p:cNvSpPr/>
          <p:nvPr/>
        </p:nvSpPr>
        <p:spPr>
          <a:xfrm>
            <a:off x="4267200" y="6324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Cube 34"/>
          <p:cNvSpPr/>
          <p:nvPr/>
        </p:nvSpPr>
        <p:spPr>
          <a:xfrm>
            <a:off x="5181600" y="6324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Cube 35"/>
          <p:cNvSpPr/>
          <p:nvPr/>
        </p:nvSpPr>
        <p:spPr>
          <a:xfrm>
            <a:off x="4724400" y="6324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Cube 36"/>
          <p:cNvSpPr/>
          <p:nvPr/>
        </p:nvSpPr>
        <p:spPr>
          <a:xfrm>
            <a:off x="7696200" y="53340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5943600" y="5105400"/>
            <a:ext cx="2971800" cy="1600200"/>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2" name="Straight Connector 41"/>
          <p:cNvCxnSpPr>
            <a:stCxn id="41" idx="0"/>
            <a:endCxn id="41" idx="2"/>
          </p:cNvCxnSpPr>
          <p:nvPr/>
        </p:nvCxnSpPr>
        <p:spPr>
          <a:xfrm>
            <a:off x="7429500" y="5105400"/>
            <a:ext cx="0" cy="160020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43" name="Cube 42"/>
          <p:cNvSpPr/>
          <p:nvPr/>
        </p:nvSpPr>
        <p:spPr>
          <a:xfrm>
            <a:off x="6172200" y="5334000"/>
            <a:ext cx="304800" cy="9144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Cube 43"/>
          <p:cNvSpPr/>
          <p:nvPr/>
        </p:nvSpPr>
        <p:spPr>
          <a:xfrm>
            <a:off x="7696200" y="57150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Cube 46"/>
          <p:cNvSpPr/>
          <p:nvPr/>
        </p:nvSpPr>
        <p:spPr>
          <a:xfrm>
            <a:off x="8153400" y="57150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Cube 47"/>
          <p:cNvSpPr/>
          <p:nvPr/>
        </p:nvSpPr>
        <p:spPr>
          <a:xfrm>
            <a:off x="7696200" y="60960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Cube 50"/>
          <p:cNvSpPr/>
          <p:nvPr/>
        </p:nvSpPr>
        <p:spPr>
          <a:xfrm>
            <a:off x="8153400" y="60960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Curved Down Arrow 57"/>
          <p:cNvSpPr/>
          <p:nvPr/>
        </p:nvSpPr>
        <p:spPr>
          <a:xfrm>
            <a:off x="4953000" y="4419600"/>
            <a:ext cx="2057400" cy="53340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4" name="Rectangle 33"/>
          <p:cNvSpPr/>
          <p:nvPr/>
        </p:nvSpPr>
        <p:spPr>
          <a:xfrm>
            <a:off x="7086600" y="4038600"/>
            <a:ext cx="1752600" cy="762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t>18 + 7</a:t>
            </a:r>
            <a:endParaRPr lang="en-US" sz="4000"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Place Value </a:t>
            </a:r>
            <a:endParaRPr lang="en-US" dirty="0"/>
          </a:p>
        </p:txBody>
      </p:sp>
      <p:sp>
        <p:nvSpPr>
          <p:cNvPr id="6" name="Text Placeholder 5"/>
          <p:cNvSpPr>
            <a:spLocks noGrp="1"/>
          </p:cNvSpPr>
          <p:nvPr>
            <p:ph type="body" idx="2"/>
          </p:nvPr>
        </p:nvSpPr>
        <p:spPr>
          <a:xfrm>
            <a:off x="457200" y="1600200"/>
            <a:ext cx="2362200" cy="4953000"/>
          </a:xfrm>
          <a:solidFill>
            <a:schemeClr val="bg1">
              <a:lumMod val="85000"/>
            </a:schemeClr>
          </a:solidFill>
        </p:spPr>
        <p:txBody>
          <a:bodyPr/>
          <a:lstStyle/>
          <a:p>
            <a:r>
              <a:rPr lang="en-US" dirty="0" smtClean="0"/>
              <a:t>Building Large Numbers with </a:t>
            </a:r>
            <a:r>
              <a:rPr lang="en-US" dirty="0" err="1" smtClean="0"/>
              <a:t>Manipulatives</a:t>
            </a:r>
            <a:r>
              <a:rPr lang="en-US" dirty="0" smtClean="0"/>
              <a:t> Concept level</a:t>
            </a:r>
          </a:p>
          <a:p>
            <a:r>
              <a:rPr lang="en-US" dirty="0" smtClean="0"/>
              <a:t>Building Large Numbers with </a:t>
            </a:r>
            <a:r>
              <a:rPr lang="en-US" dirty="0" err="1" smtClean="0"/>
              <a:t>Manipulatives</a:t>
            </a:r>
            <a:r>
              <a:rPr lang="en-US" dirty="0" smtClean="0"/>
              <a:t> </a:t>
            </a:r>
            <a:r>
              <a:rPr lang="en-US" dirty="0" smtClean="0"/>
              <a:t>connecting  level</a:t>
            </a:r>
          </a:p>
          <a:p>
            <a:r>
              <a:rPr lang="en-US" dirty="0" smtClean="0"/>
              <a:t>Building Large Numbers with </a:t>
            </a:r>
            <a:r>
              <a:rPr lang="en-US" dirty="0" err="1" smtClean="0"/>
              <a:t>Manipulatives</a:t>
            </a:r>
            <a:r>
              <a:rPr lang="en-US" dirty="0" smtClean="0"/>
              <a:t> </a:t>
            </a:r>
            <a:r>
              <a:rPr lang="en-US" dirty="0" smtClean="0"/>
              <a:t>symbolic  level</a:t>
            </a:r>
          </a:p>
          <a:p>
            <a:r>
              <a:rPr lang="en-US" dirty="0" smtClean="0"/>
              <a:t>Regrouping Concept Level</a:t>
            </a:r>
          </a:p>
          <a:p>
            <a:r>
              <a:rPr lang="en-US" dirty="0" smtClean="0"/>
              <a:t>Regrouping Connecting Level </a:t>
            </a:r>
          </a:p>
          <a:p>
            <a:r>
              <a:rPr lang="en-US" b="1" dirty="0" smtClean="0">
                <a:solidFill>
                  <a:srgbClr val="FF0000"/>
                </a:solidFill>
              </a:rPr>
              <a:t>Regrouping Symbolic Level </a:t>
            </a:r>
            <a:endParaRPr lang="en-US" b="1" dirty="0" smtClean="0">
              <a:solidFill>
                <a:srgbClr val="FF0000"/>
              </a:solidFill>
            </a:endParaRPr>
          </a:p>
          <a:p>
            <a:endParaRPr lang="en-US" dirty="0" smtClean="0"/>
          </a:p>
          <a:p>
            <a:endParaRPr lang="en-US" dirty="0"/>
          </a:p>
        </p:txBody>
      </p:sp>
      <p:sp>
        <p:nvSpPr>
          <p:cNvPr id="5" name="Content Placeholder 4"/>
          <p:cNvSpPr>
            <a:spLocks noGrp="1"/>
          </p:cNvSpPr>
          <p:nvPr>
            <p:ph sz="quarter" idx="1"/>
          </p:nvPr>
        </p:nvSpPr>
        <p:spPr>
          <a:xfrm>
            <a:off x="2971800" y="1600200"/>
            <a:ext cx="5715000" cy="3200400"/>
          </a:xfrm>
          <a:ln>
            <a:solidFill>
              <a:schemeClr val="tx1"/>
            </a:solidFill>
          </a:ln>
        </p:spPr>
        <p:txBody>
          <a:bodyPr/>
          <a:lstStyle/>
          <a:p>
            <a:r>
              <a:rPr lang="en-US" sz="2000" dirty="0" smtClean="0"/>
              <a:t>Objective: Child demonstrates regrouping with </a:t>
            </a:r>
            <a:r>
              <a:rPr lang="en-US" sz="2000" dirty="0" err="1" smtClean="0"/>
              <a:t>manipulatives</a:t>
            </a:r>
            <a:endParaRPr lang="en-US" sz="2000" dirty="0" smtClean="0"/>
          </a:p>
          <a:p>
            <a:r>
              <a:rPr lang="en-US" sz="2000" dirty="0" smtClean="0"/>
              <a:t>Materials: equations that require regrouping; base ten blocks; place value chart; equation cards</a:t>
            </a:r>
          </a:p>
          <a:p>
            <a:r>
              <a:rPr lang="en-US" sz="2000" dirty="0" smtClean="0"/>
              <a:t>Procedure: show an equation  card;  child solves the problem on the mat </a:t>
            </a:r>
          </a:p>
          <a:p>
            <a:r>
              <a:rPr lang="en-US" sz="2000" dirty="0" smtClean="0"/>
              <a:t>Extension: build 3 and 4 digit numbers </a:t>
            </a:r>
          </a:p>
          <a:p>
            <a:pPr>
              <a:buNone/>
            </a:pPr>
            <a:endParaRPr lang="en-US" dirty="0" smtClean="0"/>
          </a:p>
        </p:txBody>
      </p:sp>
      <p:sp>
        <p:nvSpPr>
          <p:cNvPr id="36866" name="Document"/>
          <p:cNvSpPr>
            <a:spLocks noEditPoints="1" noChangeArrowheads="1"/>
          </p:cNvSpPr>
          <p:nvPr/>
        </p:nvSpPr>
        <p:spPr bwMode="auto">
          <a:xfrm>
            <a:off x="7696200" y="3352800"/>
            <a:ext cx="828675" cy="1285875"/>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77 w 21600"/>
              <a:gd name="T17" fmla="*/ 818 h 21600"/>
              <a:gd name="T18" fmla="*/ 20622 w 21600"/>
              <a:gd name="T19" fmla="*/ 1642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a:moveTo>
                  <a:pt x="85" y="17509"/>
                </a:moveTo>
                <a:lnTo>
                  <a:pt x="5187" y="17509"/>
                </a:lnTo>
                <a:lnTo>
                  <a:pt x="5187" y="21632"/>
                </a:lnTo>
                <a:lnTo>
                  <a:pt x="85" y="17509"/>
                </a:lnTo>
                <a:close/>
              </a:path>
            </a:pathLst>
          </a:custGeom>
          <a:solidFill>
            <a:srgbClr val="D8EBB3"/>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n-US" dirty="0" smtClean="0">
              <a:latin typeface="Kristen ITC" pitchFamily="66" charset="0"/>
            </a:endParaRPr>
          </a:p>
          <a:p>
            <a:r>
              <a:rPr lang="en-US" dirty="0" smtClean="0">
                <a:latin typeface="Kristen ITC" pitchFamily="66" charset="0"/>
              </a:rPr>
              <a:t>18=7</a:t>
            </a:r>
            <a:endParaRPr lang="en-US" dirty="0">
              <a:latin typeface="Kristen ITC" pitchFamily="66" charset="0"/>
            </a:endParaRPr>
          </a:p>
        </p:txBody>
      </p:sp>
      <p:pic>
        <p:nvPicPr>
          <p:cNvPr id="36867" name="Picture 3" descr="C:\Users\rfrantu.DPSUSER\AppData\Local\Microsoft\Windows\Temporary Internet Files\Content.IE5\3Q3B2DET\MC900432579[1].png"/>
          <p:cNvPicPr>
            <a:picLocks noChangeAspect="1" noChangeArrowheads="1"/>
          </p:cNvPicPr>
          <p:nvPr/>
        </p:nvPicPr>
        <p:blipFill>
          <a:blip r:embed="rId2" cstate="print"/>
          <a:srcRect/>
          <a:stretch>
            <a:fillRect/>
          </a:stretch>
        </p:blipFill>
        <p:spPr bwMode="auto">
          <a:xfrm>
            <a:off x="8077200" y="2971800"/>
            <a:ext cx="838086" cy="838086"/>
          </a:xfrm>
          <a:prstGeom prst="rect">
            <a:avLst/>
          </a:prstGeom>
          <a:noFill/>
        </p:spPr>
      </p:pic>
      <p:sp>
        <p:nvSpPr>
          <p:cNvPr id="16" name="Cube 15"/>
          <p:cNvSpPr/>
          <p:nvPr/>
        </p:nvSpPr>
        <p:spPr>
          <a:xfrm>
            <a:off x="4267200" y="5181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ube 16"/>
          <p:cNvSpPr/>
          <p:nvPr/>
        </p:nvSpPr>
        <p:spPr>
          <a:xfrm>
            <a:off x="5562600" y="5181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Cube 17"/>
          <p:cNvSpPr/>
          <p:nvPr/>
        </p:nvSpPr>
        <p:spPr>
          <a:xfrm>
            <a:off x="5181600" y="5181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Cube 18"/>
          <p:cNvSpPr/>
          <p:nvPr/>
        </p:nvSpPr>
        <p:spPr>
          <a:xfrm>
            <a:off x="4724400" y="5181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2895600" y="5105400"/>
            <a:ext cx="2971800" cy="1600200"/>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p:cNvCxnSpPr/>
          <p:nvPr/>
        </p:nvCxnSpPr>
        <p:spPr>
          <a:xfrm>
            <a:off x="4267200" y="5105400"/>
            <a:ext cx="0" cy="160020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2" name="Cube 21"/>
          <p:cNvSpPr/>
          <p:nvPr/>
        </p:nvSpPr>
        <p:spPr>
          <a:xfrm>
            <a:off x="3200400" y="5410200"/>
            <a:ext cx="304800" cy="9144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ube 22"/>
          <p:cNvSpPr/>
          <p:nvPr/>
        </p:nvSpPr>
        <p:spPr>
          <a:xfrm>
            <a:off x="6553200" y="5334000"/>
            <a:ext cx="304800" cy="9144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Cube 23"/>
          <p:cNvSpPr/>
          <p:nvPr/>
        </p:nvSpPr>
        <p:spPr>
          <a:xfrm>
            <a:off x="4267200" y="5562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Cube 24"/>
          <p:cNvSpPr/>
          <p:nvPr/>
        </p:nvSpPr>
        <p:spPr>
          <a:xfrm>
            <a:off x="5562600" y="5562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Cube 25"/>
          <p:cNvSpPr/>
          <p:nvPr/>
        </p:nvSpPr>
        <p:spPr>
          <a:xfrm>
            <a:off x="5181600" y="5562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Cube 26"/>
          <p:cNvSpPr/>
          <p:nvPr/>
        </p:nvSpPr>
        <p:spPr>
          <a:xfrm>
            <a:off x="4724400" y="5562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Cube 27"/>
          <p:cNvSpPr/>
          <p:nvPr/>
        </p:nvSpPr>
        <p:spPr>
          <a:xfrm>
            <a:off x="4267200" y="5943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Cube 28"/>
          <p:cNvSpPr/>
          <p:nvPr/>
        </p:nvSpPr>
        <p:spPr>
          <a:xfrm>
            <a:off x="5562600" y="5943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Cube 29"/>
          <p:cNvSpPr/>
          <p:nvPr/>
        </p:nvSpPr>
        <p:spPr>
          <a:xfrm>
            <a:off x="5181600" y="5943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Cube 30"/>
          <p:cNvSpPr/>
          <p:nvPr/>
        </p:nvSpPr>
        <p:spPr>
          <a:xfrm>
            <a:off x="4724400" y="5943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Cube 31"/>
          <p:cNvSpPr/>
          <p:nvPr/>
        </p:nvSpPr>
        <p:spPr>
          <a:xfrm>
            <a:off x="4267200" y="6324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ube 32"/>
          <p:cNvSpPr/>
          <p:nvPr/>
        </p:nvSpPr>
        <p:spPr>
          <a:xfrm>
            <a:off x="5181600" y="6324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Cube 33"/>
          <p:cNvSpPr/>
          <p:nvPr/>
        </p:nvSpPr>
        <p:spPr>
          <a:xfrm>
            <a:off x="4724400" y="63246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Cube 34"/>
          <p:cNvSpPr/>
          <p:nvPr/>
        </p:nvSpPr>
        <p:spPr>
          <a:xfrm>
            <a:off x="7696200" y="53340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5943600" y="5105400"/>
            <a:ext cx="2971800" cy="1600200"/>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7" name="Straight Connector 36"/>
          <p:cNvCxnSpPr>
            <a:stCxn id="36" idx="0"/>
            <a:endCxn id="36" idx="2"/>
          </p:cNvCxnSpPr>
          <p:nvPr/>
        </p:nvCxnSpPr>
        <p:spPr>
          <a:xfrm>
            <a:off x="7429500" y="5105400"/>
            <a:ext cx="0" cy="160020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38" name="Cube 37"/>
          <p:cNvSpPr/>
          <p:nvPr/>
        </p:nvSpPr>
        <p:spPr>
          <a:xfrm>
            <a:off x="6172200" y="5334000"/>
            <a:ext cx="304800" cy="9144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Cube 38"/>
          <p:cNvSpPr/>
          <p:nvPr/>
        </p:nvSpPr>
        <p:spPr>
          <a:xfrm>
            <a:off x="7696200" y="57150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Cube 39"/>
          <p:cNvSpPr/>
          <p:nvPr/>
        </p:nvSpPr>
        <p:spPr>
          <a:xfrm>
            <a:off x="8153400" y="57150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Cube 40"/>
          <p:cNvSpPr/>
          <p:nvPr/>
        </p:nvSpPr>
        <p:spPr>
          <a:xfrm>
            <a:off x="7696200" y="60960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Cube 41"/>
          <p:cNvSpPr/>
          <p:nvPr/>
        </p:nvSpPr>
        <p:spPr>
          <a:xfrm>
            <a:off x="8153400" y="6096000"/>
            <a:ext cx="304800" cy="3048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Curved Down Arrow 42"/>
          <p:cNvSpPr/>
          <p:nvPr/>
        </p:nvSpPr>
        <p:spPr>
          <a:xfrm>
            <a:off x="4953000" y="4419600"/>
            <a:ext cx="2057400" cy="53340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Correct Digit </a:t>
            </a:r>
            <a:endParaRPr lang="en-US" dirty="0"/>
          </a:p>
        </p:txBody>
      </p:sp>
      <p:sp>
        <p:nvSpPr>
          <p:cNvPr id="6" name="Text Placeholder 5"/>
          <p:cNvSpPr>
            <a:spLocks noGrp="1"/>
          </p:cNvSpPr>
          <p:nvPr>
            <p:ph type="body" idx="1"/>
          </p:nvPr>
        </p:nvSpPr>
        <p:spPr/>
        <p:txBody>
          <a:bodyPr/>
          <a:lstStyle/>
          <a:p>
            <a:r>
              <a:rPr lang="en-US" dirty="0" smtClean="0"/>
              <a:t>MBSP</a:t>
            </a:r>
            <a:endParaRPr lang="en-US"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Correct Digit: MBSP</a:t>
            </a:r>
            <a:endParaRPr lang="en-US" dirty="0"/>
          </a:p>
        </p:txBody>
      </p:sp>
      <p:sp>
        <p:nvSpPr>
          <p:cNvPr id="3" name="Content Placeholder 2"/>
          <p:cNvSpPr>
            <a:spLocks noGrp="1"/>
          </p:cNvSpPr>
          <p:nvPr>
            <p:ph idx="1"/>
          </p:nvPr>
        </p:nvSpPr>
        <p:spPr/>
        <p:txBody>
          <a:bodyPr/>
          <a:lstStyle/>
          <a:p>
            <a:pPr>
              <a:buNone/>
            </a:pPr>
            <a:r>
              <a:rPr lang="en-US" dirty="0" smtClean="0"/>
              <a:t> </a:t>
            </a:r>
          </a:p>
          <a:p>
            <a:r>
              <a:rPr lang="en-US" dirty="0" smtClean="0"/>
              <a:t> The student is given a sheet containing computation problems appropriate for their grade level.</a:t>
            </a:r>
          </a:p>
          <a:p>
            <a:r>
              <a:rPr lang="en-US" dirty="0" smtClean="0"/>
              <a:t> There are 25 problems per sheet. </a:t>
            </a:r>
          </a:p>
          <a:p>
            <a:r>
              <a:rPr lang="en-US" dirty="0" smtClean="0"/>
              <a:t> The student simply answers the problems. </a:t>
            </a:r>
            <a:endParaRPr lang="en-US" dirty="0"/>
          </a:p>
        </p:txBody>
      </p:sp>
      <p:pic>
        <p:nvPicPr>
          <p:cNvPr id="10242" name="Picture 2"/>
          <p:cNvPicPr>
            <a:picLocks noChangeAspect="1" noChangeArrowheads="1"/>
          </p:cNvPicPr>
          <p:nvPr/>
        </p:nvPicPr>
        <p:blipFill>
          <a:blip r:embed="rId3" cstate="print"/>
          <a:srcRect/>
          <a:stretch>
            <a:fillRect/>
          </a:stretch>
        </p:blipFill>
        <p:spPr bwMode="auto">
          <a:xfrm>
            <a:off x="2362200" y="4495800"/>
            <a:ext cx="3133725" cy="20097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Correct Digit </a:t>
            </a:r>
            <a:endParaRPr lang="en-US" dirty="0"/>
          </a:p>
        </p:txBody>
      </p:sp>
      <p:graphicFrame>
        <p:nvGraphicFramePr>
          <p:cNvPr id="4" name="Table 3"/>
          <p:cNvGraphicFramePr>
            <a:graphicFrameLocks noGrp="1"/>
          </p:cNvGraphicFramePr>
          <p:nvPr/>
        </p:nvGraphicFramePr>
        <p:xfrm>
          <a:off x="762000" y="1397000"/>
          <a:ext cx="7848600" cy="4470402"/>
        </p:xfrm>
        <a:graphic>
          <a:graphicData uri="http://schemas.openxmlformats.org/drawingml/2006/table">
            <a:tbl>
              <a:tblPr firstRow="1" bandRow="1">
                <a:tableStyleId>{5940675A-B579-460E-94D1-54222C63F5DA}</a:tableStyleId>
              </a:tblPr>
              <a:tblGrid>
                <a:gridCol w="1962150"/>
                <a:gridCol w="5886450"/>
              </a:tblGrid>
              <a:tr h="745067">
                <a:tc>
                  <a:txBody>
                    <a:bodyPr/>
                    <a:lstStyle/>
                    <a:p>
                      <a:r>
                        <a:rPr lang="en-US" b="1" dirty="0" smtClean="0"/>
                        <a:t>Math Skill</a:t>
                      </a:r>
                      <a:endParaRPr lang="en-US" b="1" dirty="0"/>
                    </a:p>
                  </a:txBody>
                  <a:tcPr>
                    <a:solidFill>
                      <a:schemeClr val="bg1"/>
                    </a:solidFill>
                  </a:tcPr>
                </a:tc>
                <a:tc>
                  <a:txBody>
                    <a:bodyPr/>
                    <a:lstStyle/>
                    <a:p>
                      <a:r>
                        <a:rPr lang="en-US" dirty="0" smtClean="0"/>
                        <a:t>Computation</a:t>
                      </a:r>
                      <a:r>
                        <a:rPr lang="en-US" baseline="0" dirty="0" smtClean="0"/>
                        <a:t> </a:t>
                      </a:r>
                      <a:endParaRPr lang="en-US" dirty="0"/>
                    </a:p>
                  </a:txBody>
                  <a:tcPr>
                    <a:solidFill>
                      <a:schemeClr val="bg1"/>
                    </a:solidFill>
                  </a:tcPr>
                </a:tc>
              </a:tr>
              <a:tr h="745067">
                <a:tc>
                  <a:txBody>
                    <a:bodyPr/>
                    <a:lstStyle/>
                    <a:p>
                      <a:r>
                        <a:rPr lang="en-US" b="1" dirty="0" smtClean="0"/>
                        <a:t>Administration</a:t>
                      </a:r>
                      <a:r>
                        <a:rPr lang="en-US" b="1" baseline="0" dirty="0" smtClean="0"/>
                        <a:t> Time</a:t>
                      </a:r>
                      <a:endParaRPr lang="en-US" b="1" dirty="0"/>
                    </a:p>
                  </a:txBody>
                  <a:tcPr>
                    <a:solidFill>
                      <a:schemeClr val="bg1"/>
                    </a:solidFill>
                  </a:tcPr>
                </a:tc>
                <a:tc>
                  <a:txBody>
                    <a:bodyPr/>
                    <a:lstStyle/>
                    <a:p>
                      <a:r>
                        <a:rPr lang="en-US" dirty="0" smtClean="0"/>
                        <a:t> 1</a:t>
                      </a:r>
                      <a:r>
                        <a:rPr lang="en-US" baseline="0" dirty="0" smtClean="0"/>
                        <a:t> to 6 minutes depending on the grade level  (see MBSP Manual)</a:t>
                      </a:r>
                      <a:endParaRPr lang="en-US" dirty="0"/>
                    </a:p>
                  </a:txBody>
                  <a:tcPr>
                    <a:solidFill>
                      <a:schemeClr val="bg1"/>
                    </a:solidFill>
                  </a:tcPr>
                </a:tc>
              </a:tr>
              <a:tr h="745067">
                <a:tc>
                  <a:txBody>
                    <a:bodyPr/>
                    <a:lstStyle/>
                    <a:p>
                      <a:r>
                        <a:rPr lang="en-US" b="1" dirty="0" smtClean="0"/>
                        <a:t>Administration Schedule</a:t>
                      </a:r>
                      <a:r>
                        <a:rPr lang="en-US" b="1" baseline="0" dirty="0" smtClean="0"/>
                        <a:t> </a:t>
                      </a:r>
                      <a:endParaRPr lang="en-US" b="1" dirty="0"/>
                    </a:p>
                  </a:txBody>
                  <a:tcPr>
                    <a:solidFill>
                      <a:schemeClr val="bg1"/>
                    </a:solidFill>
                  </a:tcPr>
                </a:tc>
                <a:tc>
                  <a:txBody>
                    <a:bodyPr/>
                    <a:lstStyle/>
                    <a:p>
                      <a:r>
                        <a:rPr lang="en-US" dirty="0" smtClean="0"/>
                        <a:t>1</a:t>
                      </a:r>
                      <a:r>
                        <a:rPr lang="en-US" baseline="30000" dirty="0" smtClean="0"/>
                        <a:t>st</a:t>
                      </a:r>
                      <a:r>
                        <a:rPr lang="en-US" dirty="0" smtClean="0"/>
                        <a:t> to 6</a:t>
                      </a:r>
                      <a:r>
                        <a:rPr lang="en-US" baseline="30000" dirty="0" smtClean="0"/>
                        <a:t>th</a:t>
                      </a:r>
                      <a:r>
                        <a:rPr lang="en-US" dirty="0" smtClean="0"/>
                        <a:t> grade </a:t>
                      </a:r>
                      <a:endParaRPr lang="en-US" dirty="0"/>
                    </a:p>
                  </a:txBody>
                  <a:tcPr>
                    <a:solidFill>
                      <a:schemeClr val="bg1"/>
                    </a:solidFill>
                  </a:tcPr>
                </a:tc>
              </a:tr>
              <a:tr h="745067">
                <a:tc>
                  <a:txBody>
                    <a:bodyPr/>
                    <a:lstStyle/>
                    <a:p>
                      <a:r>
                        <a:rPr lang="en-US" b="1" dirty="0" smtClean="0"/>
                        <a:t>Score </a:t>
                      </a:r>
                      <a:endParaRPr lang="en-US" b="1" dirty="0"/>
                    </a:p>
                  </a:txBody>
                  <a:tcPr>
                    <a:solidFill>
                      <a:schemeClr val="bg1"/>
                    </a:solidFill>
                  </a:tcPr>
                </a:tc>
                <a:tc>
                  <a:txBody>
                    <a:bodyPr/>
                    <a:lstStyle/>
                    <a:p>
                      <a:r>
                        <a:rPr lang="en-US" dirty="0" smtClean="0"/>
                        <a:t>1 point for each Correct</a:t>
                      </a:r>
                      <a:r>
                        <a:rPr lang="en-US" baseline="0" dirty="0" smtClean="0"/>
                        <a:t> Digit </a:t>
                      </a:r>
                    </a:p>
                    <a:p>
                      <a:r>
                        <a:rPr lang="en-US" baseline="0" dirty="0" smtClean="0"/>
                        <a:t>1 point for each Correct Problem </a:t>
                      </a:r>
                      <a:endParaRPr lang="en-US" dirty="0"/>
                    </a:p>
                  </a:txBody>
                  <a:tcPr>
                    <a:solidFill>
                      <a:schemeClr val="bg1"/>
                    </a:solidFill>
                  </a:tcPr>
                </a:tc>
              </a:tr>
              <a:tr h="745067">
                <a:tc>
                  <a:txBody>
                    <a:bodyPr/>
                    <a:lstStyle/>
                    <a:p>
                      <a:r>
                        <a:rPr lang="en-US" b="1" dirty="0" smtClean="0"/>
                        <a:t>Wait Rule </a:t>
                      </a:r>
                      <a:endParaRPr lang="en-US" b="1" dirty="0"/>
                    </a:p>
                  </a:txBody>
                  <a:tcPr>
                    <a:solidFill>
                      <a:schemeClr val="bg1"/>
                    </a:solidFill>
                  </a:tcPr>
                </a:tc>
                <a:tc>
                  <a:txBody>
                    <a:bodyPr/>
                    <a:lstStyle/>
                    <a:p>
                      <a:r>
                        <a:rPr lang="en-US" dirty="0" smtClean="0"/>
                        <a:t>No wait rule </a:t>
                      </a:r>
                      <a:endParaRPr lang="en-US" dirty="0"/>
                    </a:p>
                  </a:txBody>
                  <a:tcPr>
                    <a:solidFill>
                      <a:schemeClr val="bg1"/>
                    </a:solidFill>
                  </a:tcPr>
                </a:tc>
              </a:tr>
              <a:tr h="745067">
                <a:tc>
                  <a:txBody>
                    <a:bodyPr/>
                    <a:lstStyle/>
                    <a:p>
                      <a:r>
                        <a:rPr lang="en-US" b="1" dirty="0" smtClean="0"/>
                        <a:t>Discontinue Rule </a:t>
                      </a:r>
                      <a:endParaRPr lang="en-US" b="1" dirty="0"/>
                    </a:p>
                  </a:txBody>
                  <a:tcPr>
                    <a:solidFill>
                      <a:schemeClr val="bg1"/>
                    </a:solidFill>
                  </a:tcPr>
                </a:tc>
                <a:tc>
                  <a:txBody>
                    <a:bodyPr/>
                    <a:lstStyle/>
                    <a:p>
                      <a:r>
                        <a:rPr lang="en-US" dirty="0" smtClean="0"/>
                        <a:t>No discontinue rule </a:t>
                      </a:r>
                      <a:endParaRPr lang="en-US" dirty="0"/>
                    </a:p>
                  </a:txBody>
                  <a:tcPr>
                    <a:solidFill>
                      <a:schemeClr val="bg1"/>
                    </a:solidFill>
                  </a:tcPr>
                </a:tc>
              </a:tr>
            </a:tbl>
          </a:graphicData>
        </a:graphic>
      </p:graphicFrame>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229600" cy="1143000"/>
          </a:xfrm>
        </p:spPr>
        <p:txBody>
          <a:bodyPr>
            <a:normAutofit/>
          </a:bodyPr>
          <a:lstStyle/>
          <a:p>
            <a:r>
              <a:rPr lang="en-US" dirty="0" smtClean="0"/>
              <a:t>Correct Digit Directions </a:t>
            </a:r>
            <a:endParaRPr lang="en-US" dirty="0"/>
          </a:p>
        </p:txBody>
      </p:sp>
      <p:sp>
        <p:nvSpPr>
          <p:cNvPr id="3" name="Rectangle 2"/>
          <p:cNvSpPr/>
          <p:nvPr/>
        </p:nvSpPr>
        <p:spPr>
          <a:xfrm>
            <a:off x="685800" y="1443841"/>
            <a:ext cx="7924800" cy="461665"/>
          </a:xfrm>
          <a:prstGeom prst="rect">
            <a:avLst/>
          </a:prstGeom>
        </p:spPr>
        <p:txBody>
          <a:bodyPr wrap="square">
            <a:spAutoFit/>
          </a:bodyPr>
          <a:lstStyle/>
          <a:p>
            <a:r>
              <a:rPr lang="en-US" sz="2400" i="1" dirty="0" smtClean="0"/>
              <a:t>SEE PAGE 2 in the MBSP Book for Directions </a:t>
            </a:r>
            <a:endParaRPr lang="en-US" sz="2400" dirty="0"/>
          </a:p>
        </p:txBody>
      </p:sp>
      <p:pic>
        <p:nvPicPr>
          <p:cNvPr id="11266" name="Picture 2" descr="MBSP: Monitoring Basic Skills Progress: Basic Math Kit – Second Edition"/>
          <p:cNvPicPr>
            <a:picLocks noChangeAspect="1" noChangeArrowheads="1"/>
          </p:cNvPicPr>
          <p:nvPr/>
        </p:nvPicPr>
        <p:blipFill>
          <a:blip r:embed="rId3" cstate="print"/>
          <a:srcRect/>
          <a:stretch>
            <a:fillRect/>
          </a:stretch>
        </p:blipFill>
        <p:spPr bwMode="auto">
          <a:xfrm>
            <a:off x="2362200" y="2183969"/>
            <a:ext cx="3505200" cy="3683431"/>
          </a:xfrm>
          <a:prstGeom prst="rect">
            <a:avLst/>
          </a:prstGeom>
          <a:noFill/>
        </p:spPr>
      </p:pic>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rtlCol="0">
            <a:normAutofit/>
          </a:bodyPr>
          <a:lstStyle/>
          <a:p>
            <a:pPr eaLnBrk="1" fontAlgn="auto" hangingPunct="1">
              <a:spcAft>
                <a:spcPts val="0"/>
              </a:spcAft>
              <a:defRPr/>
            </a:pPr>
            <a:r>
              <a:rPr lang="en-US" dirty="0" smtClean="0">
                <a:solidFill>
                  <a:schemeClr val="tx2">
                    <a:satMod val="130000"/>
                  </a:schemeClr>
                </a:solidFill>
              </a:rPr>
              <a:t>Scoring Math CBM</a:t>
            </a:r>
            <a:endParaRPr lang="en-US" dirty="0">
              <a:solidFill>
                <a:schemeClr val="tx2">
                  <a:satMod val="130000"/>
                </a:schemeClr>
              </a:solidFill>
            </a:endParaRPr>
          </a:p>
        </p:txBody>
      </p:sp>
      <p:sp>
        <p:nvSpPr>
          <p:cNvPr id="2" name="Content Placeholder 1"/>
          <p:cNvSpPr>
            <a:spLocks noGrp="1"/>
          </p:cNvSpPr>
          <p:nvPr>
            <p:ph idx="1"/>
          </p:nvPr>
        </p:nvSpPr>
        <p:spPr/>
        <p:txBody>
          <a:bodyPr rtlCol="0">
            <a:normAutofit/>
          </a:bodyPr>
          <a:lstStyle/>
          <a:p>
            <a:pPr marL="365760" indent="-283464" eaLnBrk="1" fontAlgn="auto" hangingPunct="1">
              <a:spcAft>
                <a:spcPts val="0"/>
              </a:spcAft>
              <a:buFont typeface="Wingdings 2"/>
              <a:buNone/>
              <a:defRPr/>
            </a:pPr>
            <a:r>
              <a:rPr lang="en-US" dirty="0" smtClean="0"/>
              <a:t>How to score Math CBM-Count the total number of correct digits (CD).</a:t>
            </a:r>
            <a:endParaRPr lang="en-US" dirty="0"/>
          </a:p>
        </p:txBody>
      </p:sp>
      <p:sp>
        <p:nvSpPr>
          <p:cNvPr id="4" name="Rectangle 3"/>
          <p:cNvSpPr/>
          <p:nvPr/>
        </p:nvSpPr>
        <p:spPr>
          <a:xfrm>
            <a:off x="685800" y="3505200"/>
            <a:ext cx="2057400" cy="2667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dirty="0"/>
              <a:t>  25</a:t>
            </a:r>
          </a:p>
          <a:p>
            <a:pPr algn="ctr" fontAlgn="auto">
              <a:spcBef>
                <a:spcPts val="0"/>
              </a:spcBef>
              <a:spcAft>
                <a:spcPts val="0"/>
              </a:spcAft>
              <a:defRPr/>
            </a:pPr>
            <a:r>
              <a:rPr lang="en-US" sz="3200" u="sng" dirty="0"/>
              <a:t>+16</a:t>
            </a:r>
          </a:p>
          <a:p>
            <a:pPr algn="ctr" fontAlgn="auto">
              <a:spcBef>
                <a:spcPts val="0"/>
              </a:spcBef>
              <a:spcAft>
                <a:spcPts val="0"/>
              </a:spcAft>
              <a:defRPr/>
            </a:pPr>
            <a:r>
              <a:rPr lang="en-US" sz="3200" dirty="0"/>
              <a:t>  41</a:t>
            </a:r>
          </a:p>
          <a:p>
            <a:pPr algn="ctr" fontAlgn="auto">
              <a:spcBef>
                <a:spcPts val="0"/>
              </a:spcBef>
              <a:spcAft>
                <a:spcPts val="0"/>
              </a:spcAft>
              <a:defRPr/>
            </a:pPr>
            <a:endParaRPr lang="en-US" sz="3200" dirty="0"/>
          </a:p>
          <a:p>
            <a:pPr fontAlgn="auto">
              <a:spcBef>
                <a:spcPts val="0"/>
              </a:spcBef>
              <a:spcAft>
                <a:spcPts val="0"/>
              </a:spcAft>
              <a:defRPr/>
            </a:pPr>
            <a:r>
              <a:rPr lang="en-US" sz="3200" dirty="0"/>
              <a:t>2 CD</a:t>
            </a:r>
          </a:p>
        </p:txBody>
      </p:sp>
      <p:grpSp>
        <p:nvGrpSpPr>
          <p:cNvPr id="6" name="Group 7"/>
          <p:cNvGrpSpPr>
            <a:grpSpLocks/>
          </p:cNvGrpSpPr>
          <p:nvPr/>
        </p:nvGrpSpPr>
        <p:grpSpPr bwMode="auto">
          <a:xfrm>
            <a:off x="3352800" y="3505200"/>
            <a:ext cx="2057400" cy="2667000"/>
            <a:chOff x="2819400" y="3505200"/>
            <a:chExt cx="2057400" cy="2667000"/>
          </a:xfrm>
        </p:grpSpPr>
        <p:sp>
          <p:nvSpPr>
            <p:cNvPr id="5" name="Rectangle 4"/>
            <p:cNvSpPr/>
            <p:nvPr/>
          </p:nvSpPr>
          <p:spPr>
            <a:xfrm>
              <a:off x="2819400" y="3505200"/>
              <a:ext cx="2057400" cy="2667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dirty="0"/>
                <a:t>  35</a:t>
              </a:r>
            </a:p>
            <a:p>
              <a:pPr algn="ctr" fontAlgn="auto">
                <a:spcBef>
                  <a:spcPts val="0"/>
                </a:spcBef>
                <a:spcAft>
                  <a:spcPts val="0"/>
                </a:spcAft>
                <a:defRPr/>
              </a:pPr>
              <a:r>
                <a:rPr lang="en-US" sz="3200" u="sng" dirty="0"/>
                <a:t>+16</a:t>
              </a:r>
            </a:p>
            <a:p>
              <a:pPr algn="ctr" fontAlgn="auto">
                <a:spcBef>
                  <a:spcPts val="0"/>
                </a:spcBef>
                <a:spcAft>
                  <a:spcPts val="0"/>
                </a:spcAft>
                <a:defRPr/>
              </a:pPr>
              <a:r>
                <a:rPr lang="en-US" sz="3200" dirty="0"/>
                <a:t>  50</a:t>
              </a:r>
            </a:p>
            <a:p>
              <a:pPr algn="ctr" fontAlgn="auto">
                <a:spcBef>
                  <a:spcPts val="0"/>
                </a:spcBef>
                <a:spcAft>
                  <a:spcPts val="0"/>
                </a:spcAft>
                <a:defRPr/>
              </a:pPr>
              <a:endParaRPr lang="en-US" sz="3200" dirty="0"/>
            </a:p>
            <a:p>
              <a:pPr fontAlgn="auto">
                <a:spcBef>
                  <a:spcPts val="0"/>
                </a:spcBef>
                <a:spcAft>
                  <a:spcPts val="0"/>
                </a:spcAft>
                <a:defRPr/>
              </a:pPr>
              <a:r>
                <a:rPr lang="en-US" sz="3200" dirty="0"/>
                <a:t>1 CD</a:t>
              </a:r>
            </a:p>
          </p:txBody>
        </p:sp>
        <p:cxnSp>
          <p:nvCxnSpPr>
            <p:cNvPr id="7" name="Straight Connector 6"/>
            <p:cNvCxnSpPr/>
            <p:nvPr/>
          </p:nvCxnSpPr>
          <p:spPr>
            <a:xfrm rot="5400000">
              <a:off x="3848100" y="4762500"/>
              <a:ext cx="304800" cy="2286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 name="Group 12"/>
          <p:cNvGrpSpPr>
            <a:grpSpLocks/>
          </p:cNvGrpSpPr>
          <p:nvPr/>
        </p:nvGrpSpPr>
        <p:grpSpPr bwMode="auto">
          <a:xfrm>
            <a:off x="5867400" y="2971800"/>
            <a:ext cx="2057400" cy="3200400"/>
            <a:chOff x="4953000" y="2971800"/>
            <a:chExt cx="2057400" cy="3200400"/>
          </a:xfrm>
        </p:grpSpPr>
        <p:sp>
          <p:nvSpPr>
            <p:cNvPr id="9" name="Rectangle 8"/>
            <p:cNvSpPr/>
            <p:nvPr/>
          </p:nvSpPr>
          <p:spPr>
            <a:xfrm>
              <a:off x="4953000" y="2971800"/>
              <a:ext cx="2057400" cy="3200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dirty="0"/>
                <a:t>  25</a:t>
              </a:r>
            </a:p>
            <a:p>
              <a:pPr algn="ctr" fontAlgn="auto">
                <a:spcBef>
                  <a:spcPts val="0"/>
                </a:spcBef>
                <a:spcAft>
                  <a:spcPts val="0"/>
                </a:spcAft>
                <a:defRPr/>
              </a:pPr>
              <a:r>
                <a:rPr lang="en-US" sz="3200" u="sng" dirty="0"/>
                <a:t>x16</a:t>
              </a:r>
            </a:p>
            <a:p>
              <a:pPr algn="ctr" fontAlgn="auto">
                <a:spcBef>
                  <a:spcPts val="0"/>
                </a:spcBef>
                <a:spcAft>
                  <a:spcPts val="0"/>
                </a:spcAft>
                <a:defRPr/>
              </a:pPr>
              <a:r>
                <a:rPr lang="en-US" sz="3200" dirty="0"/>
                <a:t>  150</a:t>
              </a:r>
            </a:p>
            <a:p>
              <a:pPr algn="ctr" fontAlgn="auto">
                <a:spcBef>
                  <a:spcPts val="0"/>
                </a:spcBef>
                <a:spcAft>
                  <a:spcPts val="0"/>
                </a:spcAft>
                <a:defRPr/>
              </a:pPr>
              <a:r>
                <a:rPr lang="en-US" sz="3200" dirty="0"/>
                <a:t>  </a:t>
              </a:r>
              <a:r>
                <a:rPr lang="en-US" sz="3200" u="sng" dirty="0"/>
                <a:t>250 </a:t>
              </a:r>
            </a:p>
            <a:p>
              <a:pPr algn="ctr" fontAlgn="auto">
                <a:spcBef>
                  <a:spcPts val="0"/>
                </a:spcBef>
                <a:spcAft>
                  <a:spcPts val="0"/>
                </a:spcAft>
                <a:defRPr/>
              </a:pPr>
              <a:r>
                <a:rPr lang="en-US" sz="3200" dirty="0"/>
                <a:t> 406</a:t>
              </a:r>
            </a:p>
            <a:p>
              <a:pPr fontAlgn="auto">
                <a:spcBef>
                  <a:spcPts val="0"/>
                </a:spcBef>
                <a:spcAft>
                  <a:spcPts val="0"/>
                </a:spcAft>
                <a:defRPr/>
              </a:pPr>
              <a:r>
                <a:rPr lang="en-US" sz="3200" dirty="0"/>
                <a:t>8 CD</a:t>
              </a:r>
            </a:p>
          </p:txBody>
        </p:sp>
        <p:cxnSp>
          <p:nvCxnSpPr>
            <p:cNvPr id="11" name="Straight Connector 10"/>
            <p:cNvCxnSpPr/>
            <p:nvPr/>
          </p:nvCxnSpPr>
          <p:spPr>
            <a:xfrm rot="5400000">
              <a:off x="6057900" y="5219700"/>
              <a:ext cx="304800" cy="2286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ssolve">
                                      <p:cBhvr>
                                        <p:cTn id="12" dur="500"/>
                                        <p:tgtEl>
                                          <p:spTgt spid="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ssolv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Scoring Math CBM</a:t>
            </a:r>
            <a:br>
              <a:rPr lang="en-US" dirty="0" smtClean="0"/>
            </a:br>
            <a:r>
              <a:rPr lang="en-US" dirty="0" smtClean="0"/>
              <a:t>Scored as Correct</a:t>
            </a:r>
            <a:endParaRPr lang="en-US" dirty="0"/>
          </a:p>
        </p:txBody>
      </p:sp>
      <p:sp>
        <p:nvSpPr>
          <p:cNvPr id="4" name="Content Placeholder 3"/>
          <p:cNvSpPr>
            <a:spLocks noGrp="1"/>
          </p:cNvSpPr>
          <p:nvPr>
            <p:ph idx="1"/>
          </p:nvPr>
        </p:nvSpPr>
        <p:spPr>
          <a:xfrm>
            <a:off x="457200" y="1600200"/>
            <a:ext cx="8229600" cy="5105400"/>
          </a:xfrm>
        </p:spPr>
        <p:txBody>
          <a:bodyPr>
            <a:normAutofit/>
          </a:bodyPr>
          <a:lstStyle/>
          <a:p>
            <a:r>
              <a:rPr lang="en-US" dirty="0" smtClean="0"/>
              <a:t>Scored as correct: If the student has the correct answer, credit is given for the longest method used to solve the problem, even if work is not shown.</a:t>
            </a:r>
          </a:p>
          <a:p>
            <a:r>
              <a:rPr lang="en-US" dirty="0" smtClean="0"/>
              <a:t>If a problem has been crossed out or started, but not completed, the student receives credit for any correct digits.</a:t>
            </a:r>
          </a:p>
          <a:p>
            <a:r>
              <a:rPr lang="en-US" dirty="0" smtClean="0"/>
              <a:t>Reversed or rotated digits are scored as correct with the exception of 6’s and 9’s.  With 6’s and 9’s, it is not possible to tell which one the student meant to write.</a:t>
            </a:r>
          </a:p>
          <a:p>
            <a:r>
              <a:rPr lang="en-US" dirty="0" smtClean="0"/>
              <a:t>In multiplication problems, any symbol used as a place holder is counted as a correct digit as long as it is holding a place that needs to be held.</a:t>
            </a:r>
          </a:p>
          <a:p>
            <a:endParaRPr lang="en-US" dirty="0" smtClean="0"/>
          </a:p>
          <a:p>
            <a:endParaRPr lang="en-US" dirty="0"/>
          </a:p>
        </p:txBody>
      </p:sp>
    </p:spTree>
    <p:extLst>
      <p:ext uri="{BB962C8B-B14F-4D97-AF65-F5344CB8AC3E}">
        <p14:creationId xmlns="" xmlns:p14="http://schemas.microsoft.com/office/powerpoint/2010/main" val="507569164"/>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Primary Assessments </a:t>
            </a:r>
            <a:endParaRPr lang="en-US" dirty="0"/>
          </a:p>
        </p:txBody>
      </p:sp>
      <p:graphicFrame>
        <p:nvGraphicFramePr>
          <p:cNvPr id="4" name="Table 3"/>
          <p:cNvGraphicFramePr>
            <a:graphicFrameLocks noGrp="1"/>
          </p:cNvGraphicFramePr>
          <p:nvPr/>
        </p:nvGraphicFramePr>
        <p:xfrm>
          <a:off x="304800" y="1524000"/>
          <a:ext cx="8610600" cy="2966720"/>
        </p:xfrm>
        <a:graphic>
          <a:graphicData uri="http://schemas.openxmlformats.org/drawingml/2006/table">
            <a:tbl>
              <a:tblPr firstRow="1" bandRow="1">
                <a:tableStyleId>{5C22544A-7EE6-4342-B048-85BDC9FD1C3A}</a:tableStyleId>
              </a:tblPr>
              <a:tblGrid>
                <a:gridCol w="8610600"/>
              </a:tblGrid>
              <a:tr h="370840">
                <a:tc>
                  <a:txBody>
                    <a:bodyPr/>
                    <a:lstStyle/>
                    <a:p>
                      <a:r>
                        <a:rPr lang="en-US" dirty="0" smtClean="0"/>
                        <a:t>How Children Learn Mathematics by M. Sharma </a:t>
                      </a:r>
                      <a:endParaRPr lang="en-US"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dirty="0" smtClean="0">
                          <a:solidFill>
                            <a:schemeClr val="dk1"/>
                          </a:solidFill>
                          <a:latin typeface="+mn-lt"/>
                          <a:ea typeface="+mn-ea"/>
                          <a:cs typeface="+mn-cs"/>
                        </a:rPr>
                        <a:t>Digit span-student repeats in a string of numbers either forwards or backwards</a:t>
                      </a: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dirty="0" smtClean="0">
                          <a:solidFill>
                            <a:schemeClr val="dk1"/>
                          </a:solidFill>
                          <a:latin typeface="+mn-lt"/>
                          <a:ea typeface="+mn-ea"/>
                          <a:cs typeface="+mn-cs"/>
                        </a:rPr>
                        <a:t>Magnitude comparison-student chooses the largest of visually or verbally presented numbers</a:t>
                      </a: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dirty="0" smtClean="0">
                          <a:solidFill>
                            <a:schemeClr val="dk1"/>
                          </a:solidFill>
                          <a:latin typeface="+mn-lt"/>
                          <a:ea typeface="+mn-ea"/>
                          <a:cs typeface="+mn-cs"/>
                        </a:rPr>
                        <a:t>Missing number-student names a missing number from a sequence of numbers between zero and 20</a:t>
                      </a:r>
                    </a:p>
                  </a:txBody>
                  <a:tcPr/>
                </a:tc>
              </a:tr>
              <a:tr h="370840">
                <a:tc>
                  <a:txBody>
                    <a:bodyPr/>
                    <a:lstStyle/>
                    <a:p>
                      <a:r>
                        <a:rPr kumimoji="0" lang="en-US" sz="1800" kern="1200" dirty="0" smtClean="0">
                          <a:solidFill>
                            <a:schemeClr val="dk1"/>
                          </a:solidFill>
                          <a:latin typeface="+mn-lt"/>
                          <a:ea typeface="+mn-ea"/>
                          <a:cs typeface="+mn-cs"/>
                        </a:rPr>
                        <a:t>Number knowledge test-basic measure of number sense</a:t>
                      </a:r>
                      <a:endParaRPr kumimoji="0" lang="en-US" sz="1800" kern="1200" dirty="0">
                        <a:solidFill>
                          <a:schemeClr val="dk1"/>
                        </a:solidFill>
                        <a:latin typeface="+mn-lt"/>
                        <a:ea typeface="+mn-ea"/>
                        <a:cs typeface="+mn-cs"/>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dirty="0" smtClean="0">
                          <a:solidFill>
                            <a:schemeClr val="dk1"/>
                          </a:solidFill>
                          <a:latin typeface="+mn-lt"/>
                          <a:ea typeface="+mn-ea"/>
                          <a:cs typeface="+mn-cs"/>
                        </a:rPr>
                        <a:t>Numbers from dictation-student writes numbers from word dictation</a:t>
                      </a:r>
                    </a:p>
                  </a:txBody>
                  <a:tcPr/>
                </a:tc>
              </a:tr>
              <a:tr h="370840">
                <a:tc>
                  <a:txBody>
                    <a:bodyPr/>
                    <a:lstStyle/>
                    <a:p>
                      <a:r>
                        <a:rPr kumimoji="0" lang="en-US" sz="1800" kern="1200" dirty="0" smtClean="0">
                          <a:solidFill>
                            <a:schemeClr val="dk1"/>
                          </a:solidFill>
                          <a:latin typeface="+mn-lt"/>
                          <a:ea typeface="+mn-ea"/>
                          <a:cs typeface="+mn-cs"/>
                        </a:rPr>
                        <a:t>Number identification-student identifies numbers between zero and 20 from printed numbers</a:t>
                      </a:r>
                      <a:endParaRPr kumimoji="0" lang="en-US" sz="1800" kern="1200" dirty="0">
                        <a:solidFill>
                          <a:schemeClr val="dk1"/>
                        </a:solidFill>
                        <a:latin typeface="+mn-lt"/>
                        <a:ea typeface="+mn-ea"/>
                        <a:cs typeface="+mn-cs"/>
                      </a:endParaRPr>
                    </a:p>
                  </a:txBody>
                  <a:tcPr/>
                </a:tc>
              </a:tr>
              <a:tr h="370840">
                <a:tc>
                  <a:txBody>
                    <a:bodyPr/>
                    <a:lstStyle/>
                    <a:p>
                      <a:r>
                        <a:rPr kumimoji="0" lang="en-US" sz="1800" kern="1200" dirty="0" smtClean="0">
                          <a:solidFill>
                            <a:schemeClr val="dk1"/>
                          </a:solidFill>
                          <a:latin typeface="+mn-lt"/>
                          <a:ea typeface="+mn-ea"/>
                          <a:cs typeface="+mn-cs"/>
                        </a:rPr>
                        <a:t>Quantity discrimination-student identifies the larger of two printed numbers</a:t>
                      </a:r>
                      <a:endParaRPr kumimoji="0" lang="en-US" sz="1800" kern="1200" dirty="0">
                        <a:solidFill>
                          <a:schemeClr val="dk1"/>
                        </a:solidFill>
                        <a:latin typeface="+mn-lt"/>
                        <a:ea typeface="+mn-ea"/>
                        <a:cs typeface="+mn-cs"/>
                      </a:endParaRPr>
                    </a:p>
                  </a:txBody>
                  <a:tcPr/>
                </a:tc>
              </a:tr>
            </a:tbl>
          </a:graphicData>
        </a:graphic>
      </p:graphicFrame>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Scoring Math CBM</a:t>
            </a:r>
            <a:br>
              <a:rPr lang="en-US" dirty="0" smtClean="0"/>
            </a:br>
            <a:r>
              <a:rPr lang="en-US" dirty="0" smtClean="0"/>
              <a:t>Other Considerations</a:t>
            </a:r>
            <a:endParaRPr lang="en-US" dirty="0"/>
          </a:p>
        </p:txBody>
      </p:sp>
      <p:sp>
        <p:nvSpPr>
          <p:cNvPr id="3" name="Content Placeholder 2"/>
          <p:cNvSpPr>
            <a:spLocks noGrp="1"/>
          </p:cNvSpPr>
          <p:nvPr>
            <p:ph idx="1"/>
          </p:nvPr>
        </p:nvSpPr>
        <p:spPr/>
        <p:txBody>
          <a:bodyPr/>
          <a:lstStyle/>
          <a:p>
            <a:pPr marL="457200" indent="-457200">
              <a:buFont typeface="Arial" pitchFamily="34" charset="0"/>
              <a:buChar char="•"/>
            </a:pPr>
            <a:r>
              <a:rPr lang="en-US" dirty="0" smtClean="0"/>
              <a:t>All errors are marked with a slash.</a:t>
            </a:r>
          </a:p>
          <a:p>
            <a:pPr marL="457200" indent="-457200">
              <a:buFont typeface="Arial" pitchFamily="34" charset="0"/>
              <a:buChar char="•"/>
            </a:pPr>
            <a:r>
              <a:rPr lang="en-US" dirty="0" smtClean="0"/>
              <a:t>Parts of the answer above the line, such as carries or borrows, are not counted as correct digits.</a:t>
            </a:r>
          </a:p>
          <a:p>
            <a:pPr marL="457200" indent="-457200">
              <a:buFont typeface="Arial" pitchFamily="34" charset="0"/>
              <a:buChar char="•"/>
            </a:pPr>
            <a:r>
              <a:rPr lang="en-US" dirty="0" smtClean="0"/>
              <a:t>In division, a basic fact is when both the divisor and the quotient are 9 or less.  The total CD is always 1.  Remainders of 0 are not counted as correct digits.</a:t>
            </a:r>
          </a:p>
          <a:p>
            <a:pPr marL="457200" indent="-457200">
              <a:buFont typeface="Arial" pitchFamily="34" charset="0"/>
              <a:buChar char="•"/>
            </a:pPr>
            <a:r>
              <a:rPr lang="en-US" dirty="0" smtClean="0"/>
              <a:t>If a student finishes in less than 2 minutes, note the number of seconds it took to complete and prorate the score</a:t>
            </a:r>
          </a:p>
          <a:p>
            <a:pPr indent="0">
              <a:buNone/>
            </a:pPr>
            <a:endParaRPr lang="en-US" dirty="0" smtClean="0"/>
          </a:p>
          <a:p>
            <a:pPr marL="457200" indent="-457200">
              <a:buFont typeface="Arial" pitchFamily="34" charset="0"/>
              <a:buChar char="•"/>
            </a:pPr>
            <a:endParaRPr lang="en-US" dirty="0" smtClean="0"/>
          </a:p>
        </p:txBody>
      </p:sp>
    </p:spTree>
    <p:extLst>
      <p:ext uri="{BB962C8B-B14F-4D97-AF65-F5344CB8AC3E}">
        <p14:creationId xmlns="" xmlns:p14="http://schemas.microsoft.com/office/powerpoint/2010/main" val="3783205601"/>
      </p:ext>
    </p:extLst>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838200"/>
          </a:xfrm>
        </p:spPr>
        <p:txBody>
          <a:bodyPr>
            <a:normAutofit/>
          </a:bodyPr>
          <a:lstStyle/>
          <a:p>
            <a:r>
              <a:rPr lang="en-US" dirty="0" smtClean="0"/>
              <a:t>Correct Digit Practice </a:t>
            </a:r>
            <a:endParaRPr lang="en-US" dirty="0"/>
          </a:p>
        </p:txBody>
      </p:sp>
      <p:pic>
        <p:nvPicPr>
          <p:cNvPr id="168962" name="Picture 2"/>
          <p:cNvPicPr>
            <a:picLocks noChangeAspect="1" noChangeArrowheads="1"/>
          </p:cNvPicPr>
          <p:nvPr/>
        </p:nvPicPr>
        <p:blipFill>
          <a:blip r:embed="rId3" cstate="print"/>
          <a:srcRect/>
          <a:stretch>
            <a:fillRect/>
          </a:stretch>
        </p:blipFill>
        <p:spPr bwMode="auto">
          <a:xfrm>
            <a:off x="609600" y="1143000"/>
            <a:ext cx="7745329" cy="5715000"/>
          </a:xfrm>
          <a:prstGeom prst="rect">
            <a:avLst/>
          </a:prstGeom>
          <a:noFill/>
          <a:ln w="9525">
            <a:noFill/>
            <a:miter lim="800000"/>
            <a:headEnd/>
            <a:tailEnd/>
          </a:ln>
        </p:spPr>
      </p:pic>
      <p:cxnSp>
        <p:nvCxnSpPr>
          <p:cNvPr id="13" name="Straight Connector 12"/>
          <p:cNvCxnSpPr/>
          <p:nvPr/>
        </p:nvCxnSpPr>
        <p:spPr>
          <a:xfrm flipH="1">
            <a:off x="5486400" y="1981200"/>
            <a:ext cx="228600" cy="152400"/>
          </a:xfrm>
          <a:prstGeom prst="line">
            <a:avLst/>
          </a:prstGeom>
          <a:ln w="793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a:off x="5715000" y="1981200"/>
            <a:ext cx="228600" cy="152400"/>
          </a:xfrm>
          <a:prstGeom prst="line">
            <a:avLst/>
          </a:prstGeom>
          <a:ln w="793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H="1">
            <a:off x="5943600" y="1981200"/>
            <a:ext cx="228600" cy="152400"/>
          </a:xfrm>
          <a:prstGeom prst="line">
            <a:avLst/>
          </a:prstGeom>
          <a:ln w="793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1447800" y="3810000"/>
            <a:ext cx="228600" cy="152400"/>
          </a:xfrm>
          <a:prstGeom prst="line">
            <a:avLst/>
          </a:prstGeom>
          <a:ln w="793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a:off x="1219200" y="3810000"/>
            <a:ext cx="228600" cy="152400"/>
          </a:xfrm>
          <a:prstGeom prst="line">
            <a:avLst/>
          </a:prstGeom>
          <a:ln w="793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a:off x="5715000" y="3810000"/>
            <a:ext cx="228600" cy="152400"/>
          </a:xfrm>
          <a:prstGeom prst="line">
            <a:avLst/>
          </a:prstGeom>
          <a:ln w="793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6019800" y="3810000"/>
            <a:ext cx="228600" cy="152400"/>
          </a:xfrm>
          <a:prstGeom prst="line">
            <a:avLst/>
          </a:prstGeom>
          <a:ln w="79375"/>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914400" y="2590800"/>
            <a:ext cx="914400" cy="400110"/>
          </a:xfrm>
          <a:prstGeom prst="rect">
            <a:avLst/>
          </a:prstGeom>
          <a:noFill/>
        </p:spPr>
        <p:txBody>
          <a:bodyPr wrap="square" rtlCol="0">
            <a:spAutoFit/>
          </a:bodyPr>
          <a:lstStyle/>
          <a:p>
            <a:r>
              <a:rPr lang="en-US" sz="2000" b="1" dirty="0" smtClean="0">
                <a:solidFill>
                  <a:srgbClr val="FF0000"/>
                </a:solidFill>
              </a:rPr>
              <a:t>2 </a:t>
            </a:r>
            <a:r>
              <a:rPr lang="en-US" sz="2000" b="1" dirty="0" err="1" smtClean="0">
                <a:solidFill>
                  <a:srgbClr val="FF0000"/>
                </a:solidFill>
              </a:rPr>
              <a:t>cd</a:t>
            </a:r>
            <a:endParaRPr lang="en-US" sz="2000" b="1" dirty="0">
              <a:solidFill>
                <a:srgbClr val="FF0000"/>
              </a:solidFill>
            </a:endParaRPr>
          </a:p>
        </p:txBody>
      </p:sp>
      <p:sp>
        <p:nvSpPr>
          <p:cNvPr id="28" name="TextBox 27"/>
          <p:cNvSpPr txBox="1"/>
          <p:nvPr/>
        </p:nvSpPr>
        <p:spPr>
          <a:xfrm>
            <a:off x="2514600" y="2590800"/>
            <a:ext cx="914400" cy="400110"/>
          </a:xfrm>
          <a:prstGeom prst="rect">
            <a:avLst/>
          </a:prstGeom>
          <a:noFill/>
        </p:spPr>
        <p:txBody>
          <a:bodyPr wrap="square" rtlCol="0">
            <a:spAutoFit/>
          </a:bodyPr>
          <a:lstStyle/>
          <a:p>
            <a:r>
              <a:rPr lang="en-US" sz="2000" b="1" dirty="0" smtClean="0">
                <a:solidFill>
                  <a:srgbClr val="FF0000"/>
                </a:solidFill>
              </a:rPr>
              <a:t>2 </a:t>
            </a:r>
            <a:r>
              <a:rPr lang="en-US" sz="2000" b="1" dirty="0" err="1" smtClean="0">
                <a:solidFill>
                  <a:srgbClr val="FF0000"/>
                </a:solidFill>
              </a:rPr>
              <a:t>cd</a:t>
            </a:r>
            <a:endParaRPr lang="en-US" sz="2000" b="1" dirty="0">
              <a:solidFill>
                <a:srgbClr val="FF0000"/>
              </a:solidFill>
            </a:endParaRPr>
          </a:p>
        </p:txBody>
      </p:sp>
      <p:sp>
        <p:nvSpPr>
          <p:cNvPr id="29" name="TextBox 28"/>
          <p:cNvSpPr txBox="1"/>
          <p:nvPr/>
        </p:nvSpPr>
        <p:spPr>
          <a:xfrm>
            <a:off x="3962400" y="2590800"/>
            <a:ext cx="914400" cy="400110"/>
          </a:xfrm>
          <a:prstGeom prst="rect">
            <a:avLst/>
          </a:prstGeom>
          <a:noFill/>
        </p:spPr>
        <p:txBody>
          <a:bodyPr wrap="square" rtlCol="0">
            <a:spAutoFit/>
          </a:bodyPr>
          <a:lstStyle/>
          <a:p>
            <a:r>
              <a:rPr lang="en-US" sz="2000" b="1" dirty="0" smtClean="0">
                <a:solidFill>
                  <a:srgbClr val="FF0000"/>
                </a:solidFill>
              </a:rPr>
              <a:t>2 </a:t>
            </a:r>
            <a:r>
              <a:rPr lang="en-US" sz="2000" b="1" dirty="0" err="1" smtClean="0">
                <a:solidFill>
                  <a:srgbClr val="FF0000"/>
                </a:solidFill>
              </a:rPr>
              <a:t>cd</a:t>
            </a:r>
            <a:endParaRPr lang="en-US" sz="2000" b="1" dirty="0">
              <a:solidFill>
                <a:srgbClr val="FF0000"/>
              </a:solidFill>
            </a:endParaRPr>
          </a:p>
        </p:txBody>
      </p:sp>
      <p:sp>
        <p:nvSpPr>
          <p:cNvPr id="30" name="TextBox 29"/>
          <p:cNvSpPr txBox="1"/>
          <p:nvPr/>
        </p:nvSpPr>
        <p:spPr>
          <a:xfrm>
            <a:off x="5334000" y="2590800"/>
            <a:ext cx="914400" cy="400110"/>
          </a:xfrm>
          <a:prstGeom prst="rect">
            <a:avLst/>
          </a:prstGeom>
          <a:noFill/>
        </p:spPr>
        <p:txBody>
          <a:bodyPr wrap="square" rtlCol="0">
            <a:spAutoFit/>
          </a:bodyPr>
          <a:lstStyle/>
          <a:p>
            <a:r>
              <a:rPr lang="en-US" sz="2000" b="1" dirty="0" smtClean="0">
                <a:solidFill>
                  <a:srgbClr val="FF0000"/>
                </a:solidFill>
              </a:rPr>
              <a:t>0 </a:t>
            </a:r>
            <a:r>
              <a:rPr lang="en-US" sz="2000" b="1" dirty="0" err="1" smtClean="0">
                <a:solidFill>
                  <a:srgbClr val="FF0000"/>
                </a:solidFill>
              </a:rPr>
              <a:t>cd</a:t>
            </a:r>
            <a:endParaRPr lang="en-US" sz="2000" b="1" dirty="0">
              <a:solidFill>
                <a:srgbClr val="FF0000"/>
              </a:solidFill>
            </a:endParaRPr>
          </a:p>
        </p:txBody>
      </p:sp>
      <p:sp>
        <p:nvSpPr>
          <p:cNvPr id="31" name="TextBox 30"/>
          <p:cNvSpPr txBox="1"/>
          <p:nvPr/>
        </p:nvSpPr>
        <p:spPr>
          <a:xfrm>
            <a:off x="7010400" y="2590800"/>
            <a:ext cx="914400" cy="400110"/>
          </a:xfrm>
          <a:prstGeom prst="rect">
            <a:avLst/>
          </a:prstGeom>
          <a:noFill/>
        </p:spPr>
        <p:txBody>
          <a:bodyPr wrap="square" rtlCol="0">
            <a:spAutoFit/>
          </a:bodyPr>
          <a:lstStyle/>
          <a:p>
            <a:r>
              <a:rPr lang="en-US" sz="2000" b="1" dirty="0" smtClean="0">
                <a:solidFill>
                  <a:srgbClr val="FF0000"/>
                </a:solidFill>
              </a:rPr>
              <a:t>1 </a:t>
            </a:r>
            <a:r>
              <a:rPr lang="en-US" sz="2000" b="1" dirty="0" err="1" smtClean="0">
                <a:solidFill>
                  <a:srgbClr val="FF0000"/>
                </a:solidFill>
              </a:rPr>
              <a:t>cd</a:t>
            </a:r>
            <a:endParaRPr lang="en-US" sz="2000" b="1" dirty="0">
              <a:solidFill>
                <a:srgbClr val="FF0000"/>
              </a:solidFill>
            </a:endParaRPr>
          </a:p>
        </p:txBody>
      </p:sp>
      <p:sp>
        <p:nvSpPr>
          <p:cNvPr id="32" name="TextBox 31"/>
          <p:cNvSpPr txBox="1"/>
          <p:nvPr/>
        </p:nvSpPr>
        <p:spPr>
          <a:xfrm>
            <a:off x="914400" y="4419600"/>
            <a:ext cx="914400" cy="400110"/>
          </a:xfrm>
          <a:prstGeom prst="rect">
            <a:avLst/>
          </a:prstGeom>
          <a:noFill/>
        </p:spPr>
        <p:txBody>
          <a:bodyPr wrap="square" rtlCol="0">
            <a:spAutoFit/>
          </a:bodyPr>
          <a:lstStyle/>
          <a:p>
            <a:r>
              <a:rPr lang="en-US" sz="2000" b="1" dirty="0" smtClean="0">
                <a:solidFill>
                  <a:srgbClr val="FF0000"/>
                </a:solidFill>
              </a:rPr>
              <a:t>0 </a:t>
            </a:r>
            <a:r>
              <a:rPr lang="en-US" sz="2000" b="1" dirty="0" err="1" smtClean="0">
                <a:solidFill>
                  <a:srgbClr val="FF0000"/>
                </a:solidFill>
              </a:rPr>
              <a:t>cd</a:t>
            </a:r>
            <a:endParaRPr lang="en-US" sz="2000" b="1" dirty="0">
              <a:solidFill>
                <a:srgbClr val="FF0000"/>
              </a:solidFill>
            </a:endParaRPr>
          </a:p>
        </p:txBody>
      </p:sp>
      <p:sp>
        <p:nvSpPr>
          <p:cNvPr id="33" name="TextBox 32"/>
          <p:cNvSpPr txBox="1"/>
          <p:nvPr/>
        </p:nvSpPr>
        <p:spPr>
          <a:xfrm>
            <a:off x="5410200" y="4343400"/>
            <a:ext cx="914400" cy="400110"/>
          </a:xfrm>
          <a:prstGeom prst="rect">
            <a:avLst/>
          </a:prstGeom>
          <a:noFill/>
        </p:spPr>
        <p:txBody>
          <a:bodyPr wrap="square" rtlCol="0">
            <a:spAutoFit/>
          </a:bodyPr>
          <a:lstStyle/>
          <a:p>
            <a:r>
              <a:rPr lang="en-US" sz="2000" b="1" dirty="0" smtClean="0">
                <a:solidFill>
                  <a:srgbClr val="FF0000"/>
                </a:solidFill>
              </a:rPr>
              <a:t>0 </a:t>
            </a:r>
            <a:r>
              <a:rPr lang="en-US" sz="2000" b="1" dirty="0" err="1" smtClean="0">
                <a:solidFill>
                  <a:srgbClr val="FF0000"/>
                </a:solidFill>
              </a:rPr>
              <a:t>cd</a:t>
            </a:r>
            <a:endParaRPr lang="en-US" sz="2000" b="1" dirty="0">
              <a:solidFill>
                <a:srgbClr val="FF0000"/>
              </a:solidFill>
            </a:endParaRPr>
          </a:p>
        </p:txBody>
      </p:sp>
      <p:sp>
        <p:nvSpPr>
          <p:cNvPr id="34" name="TextBox 33"/>
          <p:cNvSpPr txBox="1"/>
          <p:nvPr/>
        </p:nvSpPr>
        <p:spPr>
          <a:xfrm>
            <a:off x="2514600" y="4419600"/>
            <a:ext cx="914400" cy="400110"/>
          </a:xfrm>
          <a:prstGeom prst="rect">
            <a:avLst/>
          </a:prstGeom>
          <a:noFill/>
        </p:spPr>
        <p:txBody>
          <a:bodyPr wrap="square" rtlCol="0">
            <a:spAutoFit/>
          </a:bodyPr>
          <a:lstStyle/>
          <a:p>
            <a:r>
              <a:rPr lang="en-US" sz="2000" b="1" dirty="0" smtClean="0">
                <a:solidFill>
                  <a:srgbClr val="FF0000"/>
                </a:solidFill>
              </a:rPr>
              <a:t>1 </a:t>
            </a:r>
            <a:r>
              <a:rPr lang="en-US" sz="2000" b="1" dirty="0" err="1" smtClean="0">
                <a:solidFill>
                  <a:srgbClr val="FF0000"/>
                </a:solidFill>
              </a:rPr>
              <a:t>cd</a:t>
            </a:r>
            <a:endParaRPr lang="en-US" sz="2000" b="1" dirty="0">
              <a:solidFill>
                <a:srgbClr val="FF0000"/>
              </a:solidFill>
            </a:endParaRPr>
          </a:p>
        </p:txBody>
      </p:sp>
      <p:sp>
        <p:nvSpPr>
          <p:cNvPr id="35" name="TextBox 34"/>
          <p:cNvSpPr txBox="1"/>
          <p:nvPr/>
        </p:nvSpPr>
        <p:spPr>
          <a:xfrm>
            <a:off x="7010400" y="4419600"/>
            <a:ext cx="914400" cy="400110"/>
          </a:xfrm>
          <a:prstGeom prst="rect">
            <a:avLst/>
          </a:prstGeom>
          <a:noFill/>
        </p:spPr>
        <p:txBody>
          <a:bodyPr wrap="square" rtlCol="0">
            <a:spAutoFit/>
          </a:bodyPr>
          <a:lstStyle/>
          <a:p>
            <a:r>
              <a:rPr lang="en-US" sz="2000" b="1" dirty="0" smtClean="0">
                <a:solidFill>
                  <a:srgbClr val="FF0000"/>
                </a:solidFill>
              </a:rPr>
              <a:t>1 </a:t>
            </a:r>
            <a:r>
              <a:rPr lang="en-US" sz="2000" b="1" dirty="0" err="1" smtClean="0">
                <a:solidFill>
                  <a:srgbClr val="FF0000"/>
                </a:solidFill>
              </a:rPr>
              <a:t>cd</a:t>
            </a:r>
            <a:endParaRPr lang="en-US" sz="2000" b="1" dirty="0">
              <a:solidFill>
                <a:srgbClr val="FF0000"/>
              </a:solidFill>
            </a:endParaRPr>
          </a:p>
        </p:txBody>
      </p:sp>
      <p:sp>
        <p:nvSpPr>
          <p:cNvPr id="36" name="TextBox 35"/>
          <p:cNvSpPr txBox="1"/>
          <p:nvPr/>
        </p:nvSpPr>
        <p:spPr>
          <a:xfrm>
            <a:off x="4038600" y="4419600"/>
            <a:ext cx="914400" cy="400110"/>
          </a:xfrm>
          <a:prstGeom prst="rect">
            <a:avLst/>
          </a:prstGeom>
          <a:noFill/>
        </p:spPr>
        <p:txBody>
          <a:bodyPr wrap="square" rtlCol="0">
            <a:spAutoFit/>
          </a:bodyPr>
          <a:lstStyle/>
          <a:p>
            <a:r>
              <a:rPr lang="en-US" sz="2000" b="1" dirty="0" smtClean="0">
                <a:solidFill>
                  <a:srgbClr val="FF0000"/>
                </a:solidFill>
              </a:rPr>
              <a:t>2 </a:t>
            </a:r>
            <a:r>
              <a:rPr lang="en-US" sz="2000" b="1" dirty="0" err="1" smtClean="0">
                <a:solidFill>
                  <a:srgbClr val="FF0000"/>
                </a:solidFill>
              </a:rPr>
              <a:t>cd</a:t>
            </a:r>
            <a:endParaRPr lang="en-US" sz="2000" b="1" dirty="0">
              <a:solidFill>
                <a:srgbClr val="FF0000"/>
              </a:solidFill>
            </a:endParaRPr>
          </a:p>
        </p:txBody>
      </p:sp>
      <p:sp>
        <p:nvSpPr>
          <p:cNvPr id="37" name="TextBox 36"/>
          <p:cNvSpPr txBox="1"/>
          <p:nvPr/>
        </p:nvSpPr>
        <p:spPr>
          <a:xfrm>
            <a:off x="990600" y="6248400"/>
            <a:ext cx="914400" cy="400110"/>
          </a:xfrm>
          <a:prstGeom prst="rect">
            <a:avLst/>
          </a:prstGeom>
          <a:noFill/>
        </p:spPr>
        <p:txBody>
          <a:bodyPr wrap="square" rtlCol="0">
            <a:spAutoFit/>
          </a:bodyPr>
          <a:lstStyle/>
          <a:p>
            <a:r>
              <a:rPr lang="en-US" sz="2000" b="1" dirty="0" smtClean="0">
                <a:solidFill>
                  <a:srgbClr val="FF0000"/>
                </a:solidFill>
              </a:rPr>
              <a:t>2 </a:t>
            </a:r>
            <a:r>
              <a:rPr lang="en-US" sz="2000" b="1" dirty="0" err="1" smtClean="0">
                <a:solidFill>
                  <a:srgbClr val="FF0000"/>
                </a:solidFill>
              </a:rPr>
              <a:t>cd</a:t>
            </a:r>
            <a:endParaRPr lang="en-US" sz="2000" b="1" dirty="0">
              <a:solidFill>
                <a:srgbClr val="FF0000"/>
              </a:solidFill>
            </a:endParaRPr>
          </a:p>
        </p:txBody>
      </p:sp>
      <p:sp>
        <p:nvSpPr>
          <p:cNvPr id="38" name="TextBox 37"/>
          <p:cNvSpPr txBox="1"/>
          <p:nvPr/>
        </p:nvSpPr>
        <p:spPr>
          <a:xfrm>
            <a:off x="2514600" y="6172200"/>
            <a:ext cx="914400" cy="400110"/>
          </a:xfrm>
          <a:prstGeom prst="rect">
            <a:avLst/>
          </a:prstGeom>
          <a:noFill/>
        </p:spPr>
        <p:txBody>
          <a:bodyPr wrap="square" rtlCol="0">
            <a:spAutoFit/>
          </a:bodyPr>
          <a:lstStyle/>
          <a:p>
            <a:r>
              <a:rPr lang="en-US" sz="2000" b="1" dirty="0" smtClean="0">
                <a:solidFill>
                  <a:srgbClr val="FF0000"/>
                </a:solidFill>
              </a:rPr>
              <a:t>2 </a:t>
            </a:r>
            <a:r>
              <a:rPr lang="en-US" sz="2000" b="1" dirty="0" err="1" smtClean="0">
                <a:solidFill>
                  <a:srgbClr val="FF0000"/>
                </a:solidFill>
              </a:rPr>
              <a:t>cd</a:t>
            </a:r>
            <a:endParaRPr lang="en-US" sz="2000" b="1"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fill="hold"/>
                                        <p:tgtEl>
                                          <p:spTgt spid="22"/>
                                        </p:tgtEl>
                                        <p:attrNameLst>
                                          <p:attrName>ppt_x</p:attrName>
                                        </p:attrNameLst>
                                      </p:cBhvr>
                                      <p:tavLst>
                                        <p:tav tm="0">
                                          <p:val>
                                            <p:strVal val="#ppt_x"/>
                                          </p:val>
                                        </p:tav>
                                        <p:tav tm="100000">
                                          <p:val>
                                            <p:strVal val="#ppt_x"/>
                                          </p:val>
                                        </p:tav>
                                      </p:tavLst>
                                    </p:anim>
                                    <p:anim calcmode="lin" valueType="num">
                                      <p:cBhvr additive="base">
                                        <p:cTn id="24" dur="500" fill="hold"/>
                                        <p:tgtEl>
                                          <p:spTgt spid="22"/>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ppt_x"/>
                                          </p:val>
                                        </p:tav>
                                        <p:tav tm="100000">
                                          <p:val>
                                            <p:strVal val="#ppt_x"/>
                                          </p:val>
                                        </p:tav>
                                      </p:tavLst>
                                    </p:anim>
                                    <p:anim calcmode="lin" valueType="num">
                                      <p:cBhvr additive="base">
                                        <p:cTn id="28" dur="500" fill="hold"/>
                                        <p:tgtEl>
                                          <p:spTgt spid="2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ppt_x"/>
                                          </p:val>
                                        </p:tav>
                                        <p:tav tm="100000">
                                          <p:val>
                                            <p:strVal val="#ppt_x"/>
                                          </p:val>
                                        </p:tav>
                                      </p:tavLst>
                                    </p:anim>
                                    <p:anim calcmode="lin" valueType="num">
                                      <p:cBhvr additive="base">
                                        <p:cTn id="32" dur="500" fill="hold"/>
                                        <p:tgtEl>
                                          <p:spTgt spid="2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500" fill="hold"/>
                                        <p:tgtEl>
                                          <p:spTgt spid="27"/>
                                        </p:tgtEl>
                                        <p:attrNameLst>
                                          <p:attrName>ppt_x</p:attrName>
                                        </p:attrNameLst>
                                      </p:cBhvr>
                                      <p:tavLst>
                                        <p:tav tm="0">
                                          <p:val>
                                            <p:strVal val="#ppt_x"/>
                                          </p:val>
                                        </p:tav>
                                        <p:tav tm="100000">
                                          <p:val>
                                            <p:strVal val="#ppt_x"/>
                                          </p:val>
                                        </p:tav>
                                      </p:tavLst>
                                    </p:anim>
                                    <p:anim calcmode="lin" valueType="num">
                                      <p:cBhvr additive="base">
                                        <p:cTn id="36" dur="500" fill="hold"/>
                                        <p:tgtEl>
                                          <p:spTgt spid="2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500" fill="hold"/>
                                        <p:tgtEl>
                                          <p:spTgt spid="28"/>
                                        </p:tgtEl>
                                        <p:attrNameLst>
                                          <p:attrName>ppt_x</p:attrName>
                                        </p:attrNameLst>
                                      </p:cBhvr>
                                      <p:tavLst>
                                        <p:tav tm="0">
                                          <p:val>
                                            <p:strVal val="#ppt_x"/>
                                          </p:val>
                                        </p:tav>
                                        <p:tav tm="100000">
                                          <p:val>
                                            <p:strVal val="#ppt_x"/>
                                          </p:val>
                                        </p:tav>
                                      </p:tavLst>
                                    </p:anim>
                                    <p:anim calcmode="lin" valueType="num">
                                      <p:cBhvr additive="base">
                                        <p:cTn id="40" dur="500" fill="hold"/>
                                        <p:tgtEl>
                                          <p:spTgt spid="2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additive="base">
                                        <p:cTn id="43" dur="500" fill="hold"/>
                                        <p:tgtEl>
                                          <p:spTgt spid="29"/>
                                        </p:tgtEl>
                                        <p:attrNameLst>
                                          <p:attrName>ppt_x</p:attrName>
                                        </p:attrNameLst>
                                      </p:cBhvr>
                                      <p:tavLst>
                                        <p:tav tm="0">
                                          <p:val>
                                            <p:strVal val="#ppt_x"/>
                                          </p:val>
                                        </p:tav>
                                        <p:tav tm="100000">
                                          <p:val>
                                            <p:strVal val="#ppt_x"/>
                                          </p:val>
                                        </p:tav>
                                      </p:tavLst>
                                    </p:anim>
                                    <p:anim calcmode="lin" valueType="num">
                                      <p:cBhvr additive="base">
                                        <p:cTn id="44" dur="500" fill="hold"/>
                                        <p:tgtEl>
                                          <p:spTgt spid="2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fill="hold"/>
                                        <p:tgtEl>
                                          <p:spTgt spid="30"/>
                                        </p:tgtEl>
                                        <p:attrNameLst>
                                          <p:attrName>ppt_x</p:attrName>
                                        </p:attrNameLst>
                                      </p:cBhvr>
                                      <p:tavLst>
                                        <p:tav tm="0">
                                          <p:val>
                                            <p:strVal val="#ppt_x"/>
                                          </p:val>
                                        </p:tav>
                                        <p:tav tm="100000">
                                          <p:val>
                                            <p:strVal val="#ppt_x"/>
                                          </p:val>
                                        </p:tav>
                                      </p:tavLst>
                                    </p:anim>
                                    <p:anim calcmode="lin" valueType="num">
                                      <p:cBhvr additive="base">
                                        <p:cTn id="48" dur="500" fill="hold"/>
                                        <p:tgtEl>
                                          <p:spTgt spid="30"/>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 calcmode="lin" valueType="num">
                                      <p:cBhvr additive="base">
                                        <p:cTn id="51" dur="500" fill="hold"/>
                                        <p:tgtEl>
                                          <p:spTgt spid="31"/>
                                        </p:tgtEl>
                                        <p:attrNameLst>
                                          <p:attrName>ppt_x</p:attrName>
                                        </p:attrNameLst>
                                      </p:cBhvr>
                                      <p:tavLst>
                                        <p:tav tm="0">
                                          <p:val>
                                            <p:strVal val="#ppt_x"/>
                                          </p:val>
                                        </p:tav>
                                        <p:tav tm="100000">
                                          <p:val>
                                            <p:strVal val="#ppt_x"/>
                                          </p:val>
                                        </p:tav>
                                      </p:tavLst>
                                    </p:anim>
                                    <p:anim calcmode="lin" valueType="num">
                                      <p:cBhvr additive="base">
                                        <p:cTn id="52" dur="500" fill="hold"/>
                                        <p:tgtEl>
                                          <p:spTgt spid="31"/>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additive="base">
                                        <p:cTn id="55" dur="500" fill="hold"/>
                                        <p:tgtEl>
                                          <p:spTgt spid="32"/>
                                        </p:tgtEl>
                                        <p:attrNameLst>
                                          <p:attrName>ppt_x</p:attrName>
                                        </p:attrNameLst>
                                      </p:cBhvr>
                                      <p:tavLst>
                                        <p:tav tm="0">
                                          <p:val>
                                            <p:strVal val="#ppt_x"/>
                                          </p:val>
                                        </p:tav>
                                        <p:tav tm="100000">
                                          <p:val>
                                            <p:strVal val="#ppt_x"/>
                                          </p:val>
                                        </p:tav>
                                      </p:tavLst>
                                    </p:anim>
                                    <p:anim calcmode="lin" valueType="num">
                                      <p:cBhvr additive="base">
                                        <p:cTn id="56" dur="500" fill="hold"/>
                                        <p:tgtEl>
                                          <p:spTgt spid="32"/>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additive="base">
                                        <p:cTn id="59" dur="500" fill="hold"/>
                                        <p:tgtEl>
                                          <p:spTgt spid="33"/>
                                        </p:tgtEl>
                                        <p:attrNameLst>
                                          <p:attrName>ppt_x</p:attrName>
                                        </p:attrNameLst>
                                      </p:cBhvr>
                                      <p:tavLst>
                                        <p:tav tm="0">
                                          <p:val>
                                            <p:strVal val="#ppt_x"/>
                                          </p:val>
                                        </p:tav>
                                        <p:tav tm="100000">
                                          <p:val>
                                            <p:strVal val="#ppt_x"/>
                                          </p:val>
                                        </p:tav>
                                      </p:tavLst>
                                    </p:anim>
                                    <p:anim calcmode="lin" valueType="num">
                                      <p:cBhvr additive="base">
                                        <p:cTn id="60" dur="500" fill="hold"/>
                                        <p:tgtEl>
                                          <p:spTgt spid="33"/>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34"/>
                                        </p:tgtEl>
                                        <p:attrNameLst>
                                          <p:attrName>style.visibility</p:attrName>
                                        </p:attrNameLst>
                                      </p:cBhvr>
                                      <p:to>
                                        <p:strVal val="visible"/>
                                      </p:to>
                                    </p:set>
                                    <p:anim calcmode="lin" valueType="num">
                                      <p:cBhvr additive="base">
                                        <p:cTn id="63" dur="500" fill="hold"/>
                                        <p:tgtEl>
                                          <p:spTgt spid="34"/>
                                        </p:tgtEl>
                                        <p:attrNameLst>
                                          <p:attrName>ppt_x</p:attrName>
                                        </p:attrNameLst>
                                      </p:cBhvr>
                                      <p:tavLst>
                                        <p:tav tm="0">
                                          <p:val>
                                            <p:strVal val="#ppt_x"/>
                                          </p:val>
                                        </p:tav>
                                        <p:tav tm="100000">
                                          <p:val>
                                            <p:strVal val="#ppt_x"/>
                                          </p:val>
                                        </p:tav>
                                      </p:tavLst>
                                    </p:anim>
                                    <p:anim calcmode="lin" valueType="num">
                                      <p:cBhvr additive="base">
                                        <p:cTn id="64" dur="500" fill="hold"/>
                                        <p:tgtEl>
                                          <p:spTgt spid="34"/>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35"/>
                                        </p:tgtEl>
                                        <p:attrNameLst>
                                          <p:attrName>style.visibility</p:attrName>
                                        </p:attrNameLst>
                                      </p:cBhvr>
                                      <p:to>
                                        <p:strVal val="visible"/>
                                      </p:to>
                                    </p:set>
                                    <p:anim calcmode="lin" valueType="num">
                                      <p:cBhvr additive="base">
                                        <p:cTn id="67" dur="500" fill="hold"/>
                                        <p:tgtEl>
                                          <p:spTgt spid="35"/>
                                        </p:tgtEl>
                                        <p:attrNameLst>
                                          <p:attrName>ppt_x</p:attrName>
                                        </p:attrNameLst>
                                      </p:cBhvr>
                                      <p:tavLst>
                                        <p:tav tm="0">
                                          <p:val>
                                            <p:strVal val="#ppt_x"/>
                                          </p:val>
                                        </p:tav>
                                        <p:tav tm="100000">
                                          <p:val>
                                            <p:strVal val="#ppt_x"/>
                                          </p:val>
                                        </p:tav>
                                      </p:tavLst>
                                    </p:anim>
                                    <p:anim calcmode="lin" valueType="num">
                                      <p:cBhvr additive="base">
                                        <p:cTn id="68" dur="500" fill="hold"/>
                                        <p:tgtEl>
                                          <p:spTgt spid="35"/>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36"/>
                                        </p:tgtEl>
                                        <p:attrNameLst>
                                          <p:attrName>style.visibility</p:attrName>
                                        </p:attrNameLst>
                                      </p:cBhvr>
                                      <p:to>
                                        <p:strVal val="visible"/>
                                      </p:to>
                                    </p:set>
                                    <p:anim calcmode="lin" valueType="num">
                                      <p:cBhvr additive="base">
                                        <p:cTn id="71" dur="500" fill="hold"/>
                                        <p:tgtEl>
                                          <p:spTgt spid="36"/>
                                        </p:tgtEl>
                                        <p:attrNameLst>
                                          <p:attrName>ppt_x</p:attrName>
                                        </p:attrNameLst>
                                      </p:cBhvr>
                                      <p:tavLst>
                                        <p:tav tm="0">
                                          <p:val>
                                            <p:strVal val="#ppt_x"/>
                                          </p:val>
                                        </p:tav>
                                        <p:tav tm="100000">
                                          <p:val>
                                            <p:strVal val="#ppt_x"/>
                                          </p:val>
                                        </p:tav>
                                      </p:tavLst>
                                    </p:anim>
                                    <p:anim calcmode="lin" valueType="num">
                                      <p:cBhvr additive="base">
                                        <p:cTn id="72" dur="500" fill="hold"/>
                                        <p:tgtEl>
                                          <p:spTgt spid="36"/>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38"/>
                                        </p:tgtEl>
                                        <p:attrNameLst>
                                          <p:attrName>style.visibility</p:attrName>
                                        </p:attrNameLst>
                                      </p:cBhvr>
                                      <p:to>
                                        <p:strVal val="visible"/>
                                      </p:to>
                                    </p:set>
                                    <p:anim calcmode="lin" valueType="num">
                                      <p:cBhvr additive="base">
                                        <p:cTn id="75" dur="500" fill="hold"/>
                                        <p:tgtEl>
                                          <p:spTgt spid="38"/>
                                        </p:tgtEl>
                                        <p:attrNameLst>
                                          <p:attrName>ppt_x</p:attrName>
                                        </p:attrNameLst>
                                      </p:cBhvr>
                                      <p:tavLst>
                                        <p:tav tm="0">
                                          <p:val>
                                            <p:strVal val="#ppt_x"/>
                                          </p:val>
                                        </p:tav>
                                        <p:tav tm="100000">
                                          <p:val>
                                            <p:strVal val="#ppt_x"/>
                                          </p:val>
                                        </p:tav>
                                      </p:tavLst>
                                    </p:anim>
                                    <p:anim calcmode="lin" valueType="num">
                                      <p:cBhvr additive="base">
                                        <p:cTn id="76"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33" grpId="0"/>
      <p:bldP spid="34" grpId="0"/>
      <p:bldP spid="35" grpId="0"/>
      <p:bldP spid="36" grpId="0"/>
      <p:bldP spid="38"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3" cstate="print">
            <a:extLst>
              <a:ext uri="{28A0092B-C50C-407E-A947-70E740481C1C}">
                <a14:useLocalDpi xmlns="" xmlns:a14="http://schemas.microsoft.com/office/drawing/2010/main" val="0"/>
              </a:ext>
            </a:extLst>
          </a:blip>
          <a:srcRect/>
          <a:stretch>
            <a:fillRect/>
          </a:stretch>
        </p:blipFill>
        <p:spPr bwMode="auto">
          <a:xfrm>
            <a:off x="2057400" y="1447800"/>
            <a:ext cx="5496999" cy="510540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3" name="Title 1"/>
          <p:cNvSpPr>
            <a:spLocks noGrp="1"/>
          </p:cNvSpPr>
          <p:nvPr>
            <p:ph type="title"/>
          </p:nvPr>
        </p:nvSpPr>
        <p:spPr>
          <a:xfrm>
            <a:off x="609600" y="304800"/>
            <a:ext cx="7772400" cy="1143000"/>
          </a:xfrm>
        </p:spPr>
        <p:txBody>
          <a:bodyPr/>
          <a:lstStyle/>
          <a:p>
            <a:r>
              <a:rPr lang="en-US" dirty="0" smtClean="0"/>
              <a:t>Correct Digit </a:t>
            </a:r>
            <a:endParaRPr lang="en-US" dirty="0"/>
          </a:p>
        </p:txBody>
      </p:sp>
    </p:spTree>
    <p:extLst>
      <p:ext uri="{BB962C8B-B14F-4D97-AF65-F5344CB8AC3E}">
        <p14:creationId xmlns="" xmlns:p14="http://schemas.microsoft.com/office/powerpoint/2010/main" val="955547580"/>
      </p:ext>
    </p:extLst>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1000"/>
            <a:ext cx="7772400" cy="1143000"/>
          </a:xfrm>
        </p:spPr>
        <p:txBody>
          <a:bodyPr/>
          <a:lstStyle/>
          <a:p>
            <a:r>
              <a:rPr lang="en-US" sz="3200" dirty="0" smtClean="0"/>
              <a:t>DPS CBM Benchmark Guidelines for SLD Eligibility Determination </a:t>
            </a:r>
            <a:endParaRPr lang="en-US" sz="3200" dirty="0"/>
          </a:p>
        </p:txBody>
      </p:sp>
      <p:sp>
        <p:nvSpPr>
          <p:cNvPr id="3" name="Text Placeholder 2"/>
          <p:cNvSpPr>
            <a:spLocks noGrp="1"/>
          </p:cNvSpPr>
          <p:nvPr>
            <p:ph type="body" sz="half" idx="1"/>
          </p:nvPr>
        </p:nvSpPr>
        <p:spPr>
          <a:xfrm>
            <a:off x="698500" y="1816100"/>
            <a:ext cx="7759700" cy="4267200"/>
          </a:xfrm>
        </p:spPr>
        <p:txBody>
          <a:bodyPr/>
          <a:lstStyle/>
          <a:p>
            <a:pPr>
              <a:buNone/>
            </a:pPr>
            <a:r>
              <a:rPr lang="en-US" dirty="0" smtClean="0"/>
              <a:t>The score for fall 2</a:t>
            </a:r>
            <a:r>
              <a:rPr lang="en-US" baseline="30000" dirty="0" smtClean="0"/>
              <a:t>nd</a:t>
            </a:r>
            <a:r>
              <a:rPr lang="en-US" dirty="0" smtClean="0"/>
              <a:t> grade  was 15</a:t>
            </a:r>
          </a:p>
          <a:p>
            <a:pPr>
              <a:buNone/>
            </a:pPr>
            <a:endParaRPr lang="en-US" dirty="0" smtClean="0"/>
          </a:p>
          <a:p>
            <a:pPr>
              <a:buNone/>
            </a:pPr>
            <a:r>
              <a:rPr lang="en-US" dirty="0" smtClean="0"/>
              <a:t>According to the score where did the student  fall for CD for fall 2</a:t>
            </a:r>
            <a:r>
              <a:rPr lang="en-US" baseline="30000" dirty="0" smtClean="0"/>
              <a:t>nd</a:t>
            </a:r>
            <a:r>
              <a:rPr lang="en-US" dirty="0" smtClean="0"/>
              <a:t> grade?</a:t>
            </a:r>
          </a:p>
          <a:p>
            <a:pPr>
              <a:buNone/>
            </a:pPr>
            <a:endParaRPr lang="en-US" dirty="0" smtClean="0"/>
          </a:p>
          <a:p>
            <a:pPr algn="ctr"/>
            <a:r>
              <a:rPr lang="en-US" sz="3200" dirty="0" smtClean="0">
                <a:solidFill>
                  <a:srgbClr val="FF0000"/>
                </a:solidFill>
              </a:rPr>
              <a:t>At or Above Benchmark?</a:t>
            </a:r>
          </a:p>
          <a:p>
            <a:pPr algn="ctr"/>
            <a:r>
              <a:rPr lang="en-US" sz="3200" dirty="0" smtClean="0">
                <a:solidFill>
                  <a:srgbClr val="FF0000"/>
                </a:solidFill>
              </a:rPr>
              <a:t>Below Benchmark?</a:t>
            </a:r>
          </a:p>
          <a:p>
            <a:pPr algn="ctr"/>
            <a:r>
              <a:rPr lang="en-US" sz="3200" dirty="0" smtClean="0">
                <a:solidFill>
                  <a:srgbClr val="FF0000"/>
                </a:solidFill>
              </a:rPr>
              <a:t>Well Below Benchmark?</a:t>
            </a:r>
          </a:p>
          <a:p>
            <a:pPr>
              <a:buNone/>
            </a:pPr>
            <a:endParaRPr lang="en-US" dirty="0" smtClean="0"/>
          </a:p>
          <a:p>
            <a:pPr>
              <a:buNone/>
            </a:pPr>
            <a:endParaRPr lang="en-US" dirty="0"/>
          </a:p>
        </p:txBody>
      </p:sp>
      <p:sp>
        <p:nvSpPr>
          <p:cNvPr id="4" name="Oval 3"/>
          <p:cNvSpPr/>
          <p:nvPr/>
        </p:nvSpPr>
        <p:spPr>
          <a:xfrm>
            <a:off x="2057400" y="3962400"/>
            <a:ext cx="5257800" cy="609600"/>
          </a:xfrm>
          <a:prstGeom prst="ellipse">
            <a:avLst/>
          </a:prstGeom>
          <a:noFill/>
          <a:ln w="889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Rapid Automatic Naming </a:t>
            </a:r>
            <a:endParaRPr lang="en-US" dirty="0"/>
          </a:p>
        </p:txBody>
      </p:sp>
      <p:sp>
        <p:nvSpPr>
          <p:cNvPr id="6" name="Text Placeholder 5"/>
          <p:cNvSpPr>
            <a:spLocks noGrp="1"/>
          </p:cNvSpPr>
          <p:nvPr>
            <p:ph type="body" idx="1"/>
          </p:nvPr>
        </p:nvSpPr>
        <p:spPr/>
        <p:txBody>
          <a:bodyPr/>
          <a:lstStyle/>
          <a:p>
            <a:r>
              <a:rPr lang="en-US" dirty="0" smtClean="0"/>
              <a:t>Processing Speed </a:t>
            </a:r>
          </a:p>
          <a:p>
            <a:r>
              <a:rPr lang="en-US" dirty="0" smtClean="0"/>
              <a:t>Ability to recall over learned material </a:t>
            </a:r>
          </a:p>
          <a:p>
            <a:r>
              <a:rPr lang="en-US" dirty="0" smtClean="0"/>
              <a:t>Hints at memory related issues with mathematic learning  </a:t>
            </a:r>
            <a:endParaRPr lang="en-US" dirty="0"/>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381000" y="1676400"/>
            <a:ext cx="838200"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Oval 4"/>
          <p:cNvSpPr/>
          <p:nvPr/>
        </p:nvSpPr>
        <p:spPr>
          <a:xfrm>
            <a:off x="1371600" y="1676400"/>
            <a:ext cx="838200" cy="7620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Oval 5"/>
          <p:cNvSpPr/>
          <p:nvPr/>
        </p:nvSpPr>
        <p:spPr>
          <a:xfrm>
            <a:off x="2362200" y="1676400"/>
            <a:ext cx="838200" cy="762000"/>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Oval 6"/>
          <p:cNvSpPr/>
          <p:nvPr/>
        </p:nvSpPr>
        <p:spPr>
          <a:xfrm>
            <a:off x="3352800" y="1676400"/>
            <a:ext cx="838200" cy="762000"/>
          </a:xfrm>
          <a:prstGeom prst="ellipse">
            <a:avLst/>
          </a:prstGeom>
          <a:solidFill>
            <a:schemeClr val="tx1">
              <a:lumMod val="95000"/>
              <a:lumOff val="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Oval 7"/>
          <p:cNvSpPr/>
          <p:nvPr/>
        </p:nvSpPr>
        <p:spPr>
          <a:xfrm>
            <a:off x="4343400" y="1676400"/>
            <a:ext cx="838200" cy="762000"/>
          </a:xfrm>
          <a:prstGeom prst="ellipse">
            <a:avLst/>
          </a:prstGeom>
          <a:solidFill>
            <a:srgbClr val="6633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Oval 8"/>
          <p:cNvSpPr/>
          <p:nvPr/>
        </p:nvSpPr>
        <p:spPr>
          <a:xfrm>
            <a:off x="5334000" y="1676400"/>
            <a:ext cx="838200" cy="7620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Oval 9"/>
          <p:cNvSpPr/>
          <p:nvPr/>
        </p:nvSpPr>
        <p:spPr>
          <a:xfrm>
            <a:off x="6324600" y="1676400"/>
            <a:ext cx="838200" cy="7620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Oval 10"/>
          <p:cNvSpPr/>
          <p:nvPr/>
        </p:nvSpPr>
        <p:spPr>
          <a:xfrm>
            <a:off x="7239000" y="1676400"/>
            <a:ext cx="838200" cy="7620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Oval 11"/>
          <p:cNvSpPr/>
          <p:nvPr/>
        </p:nvSpPr>
        <p:spPr>
          <a:xfrm>
            <a:off x="8153400" y="1676400"/>
            <a:ext cx="838200" cy="762000"/>
          </a:xfrm>
          <a:prstGeom prst="ellipse">
            <a:avLst/>
          </a:prstGeom>
          <a:solidFill>
            <a:srgbClr val="6633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Oval 12"/>
          <p:cNvSpPr/>
          <p:nvPr/>
        </p:nvSpPr>
        <p:spPr>
          <a:xfrm>
            <a:off x="381000" y="2590800"/>
            <a:ext cx="838200" cy="7620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Oval 13"/>
          <p:cNvSpPr/>
          <p:nvPr/>
        </p:nvSpPr>
        <p:spPr>
          <a:xfrm>
            <a:off x="1371600" y="2590800"/>
            <a:ext cx="838200" cy="7620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Oval 14"/>
          <p:cNvSpPr/>
          <p:nvPr/>
        </p:nvSpPr>
        <p:spPr>
          <a:xfrm>
            <a:off x="2362200" y="2590800"/>
            <a:ext cx="838200" cy="7620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 name="Oval 15"/>
          <p:cNvSpPr/>
          <p:nvPr/>
        </p:nvSpPr>
        <p:spPr>
          <a:xfrm>
            <a:off x="3352800" y="2590800"/>
            <a:ext cx="838200" cy="762000"/>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 name="Oval 16"/>
          <p:cNvSpPr/>
          <p:nvPr/>
        </p:nvSpPr>
        <p:spPr>
          <a:xfrm>
            <a:off x="4343400" y="2590800"/>
            <a:ext cx="838200"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8" name="Oval 17"/>
          <p:cNvSpPr/>
          <p:nvPr/>
        </p:nvSpPr>
        <p:spPr>
          <a:xfrm>
            <a:off x="5334000" y="2590800"/>
            <a:ext cx="838200" cy="762000"/>
          </a:xfrm>
          <a:prstGeom prst="ellipse">
            <a:avLst/>
          </a:prstGeom>
          <a:solidFill>
            <a:srgbClr val="6633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 name="Oval 18"/>
          <p:cNvSpPr/>
          <p:nvPr/>
        </p:nvSpPr>
        <p:spPr>
          <a:xfrm>
            <a:off x="6324600" y="2590800"/>
            <a:ext cx="838200" cy="7620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 name="Oval 19"/>
          <p:cNvSpPr/>
          <p:nvPr/>
        </p:nvSpPr>
        <p:spPr>
          <a:xfrm>
            <a:off x="7239000" y="2590800"/>
            <a:ext cx="838200" cy="762000"/>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 name="Oval 20"/>
          <p:cNvSpPr/>
          <p:nvPr/>
        </p:nvSpPr>
        <p:spPr>
          <a:xfrm>
            <a:off x="8153400" y="2590800"/>
            <a:ext cx="838200" cy="7620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 name="Oval 21"/>
          <p:cNvSpPr/>
          <p:nvPr/>
        </p:nvSpPr>
        <p:spPr>
          <a:xfrm>
            <a:off x="381000" y="3429000"/>
            <a:ext cx="838200"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Oval 22"/>
          <p:cNvSpPr/>
          <p:nvPr/>
        </p:nvSpPr>
        <p:spPr>
          <a:xfrm>
            <a:off x="1371600" y="3429000"/>
            <a:ext cx="838200" cy="762000"/>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 name="Oval 23"/>
          <p:cNvSpPr/>
          <p:nvPr/>
        </p:nvSpPr>
        <p:spPr>
          <a:xfrm>
            <a:off x="2362200" y="3429000"/>
            <a:ext cx="838200"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 name="Oval 24"/>
          <p:cNvSpPr/>
          <p:nvPr/>
        </p:nvSpPr>
        <p:spPr>
          <a:xfrm>
            <a:off x="3352800" y="3429000"/>
            <a:ext cx="838200" cy="762000"/>
          </a:xfrm>
          <a:prstGeom prst="ellipse">
            <a:avLst/>
          </a:prstGeom>
          <a:solidFill>
            <a:srgbClr val="6633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6" name="Oval 25"/>
          <p:cNvSpPr/>
          <p:nvPr/>
        </p:nvSpPr>
        <p:spPr>
          <a:xfrm>
            <a:off x="4343400" y="3429000"/>
            <a:ext cx="838200" cy="7620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 name="Oval 26"/>
          <p:cNvSpPr/>
          <p:nvPr/>
        </p:nvSpPr>
        <p:spPr>
          <a:xfrm>
            <a:off x="5334000" y="3429000"/>
            <a:ext cx="838200"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8" name="Oval 27"/>
          <p:cNvSpPr/>
          <p:nvPr/>
        </p:nvSpPr>
        <p:spPr>
          <a:xfrm>
            <a:off x="6324600" y="3429000"/>
            <a:ext cx="838200" cy="7620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9" name="Oval 28"/>
          <p:cNvSpPr/>
          <p:nvPr/>
        </p:nvSpPr>
        <p:spPr>
          <a:xfrm>
            <a:off x="7239000" y="3429000"/>
            <a:ext cx="838200" cy="7620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0" name="Oval 29"/>
          <p:cNvSpPr/>
          <p:nvPr/>
        </p:nvSpPr>
        <p:spPr>
          <a:xfrm>
            <a:off x="8153400" y="3429000"/>
            <a:ext cx="838200"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1" name="Oval 30"/>
          <p:cNvSpPr/>
          <p:nvPr/>
        </p:nvSpPr>
        <p:spPr>
          <a:xfrm>
            <a:off x="381000" y="4343400"/>
            <a:ext cx="838200" cy="762000"/>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 name="Oval 31"/>
          <p:cNvSpPr/>
          <p:nvPr/>
        </p:nvSpPr>
        <p:spPr>
          <a:xfrm>
            <a:off x="1371600" y="4343400"/>
            <a:ext cx="838200" cy="7620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 name="Oval 32"/>
          <p:cNvSpPr/>
          <p:nvPr/>
        </p:nvSpPr>
        <p:spPr>
          <a:xfrm>
            <a:off x="2362200" y="4343400"/>
            <a:ext cx="838200" cy="7620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 name="Oval 33"/>
          <p:cNvSpPr/>
          <p:nvPr/>
        </p:nvSpPr>
        <p:spPr>
          <a:xfrm>
            <a:off x="3352800" y="4343400"/>
            <a:ext cx="838200" cy="7620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 name="Oval 34"/>
          <p:cNvSpPr/>
          <p:nvPr/>
        </p:nvSpPr>
        <p:spPr>
          <a:xfrm>
            <a:off x="4343400" y="4343400"/>
            <a:ext cx="838200" cy="762000"/>
          </a:xfrm>
          <a:prstGeom prst="ellipse">
            <a:avLst/>
          </a:prstGeom>
          <a:solidFill>
            <a:srgbClr val="6633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6" name="Oval 35"/>
          <p:cNvSpPr/>
          <p:nvPr/>
        </p:nvSpPr>
        <p:spPr>
          <a:xfrm>
            <a:off x="5334000" y="4343400"/>
            <a:ext cx="838200"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7" name="Oval 36"/>
          <p:cNvSpPr/>
          <p:nvPr/>
        </p:nvSpPr>
        <p:spPr>
          <a:xfrm>
            <a:off x="6324600" y="4343400"/>
            <a:ext cx="838200" cy="7620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8" name="Oval 37"/>
          <p:cNvSpPr/>
          <p:nvPr/>
        </p:nvSpPr>
        <p:spPr>
          <a:xfrm>
            <a:off x="7239000" y="4343400"/>
            <a:ext cx="838200"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9" name="Oval 38"/>
          <p:cNvSpPr/>
          <p:nvPr/>
        </p:nvSpPr>
        <p:spPr>
          <a:xfrm>
            <a:off x="8153400" y="4343400"/>
            <a:ext cx="838200" cy="7620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381000" y="2667000"/>
            <a:ext cx="838200"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Oval 4"/>
          <p:cNvSpPr/>
          <p:nvPr/>
        </p:nvSpPr>
        <p:spPr>
          <a:xfrm>
            <a:off x="1371600" y="2667000"/>
            <a:ext cx="838200" cy="7620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Oval 5"/>
          <p:cNvSpPr/>
          <p:nvPr/>
        </p:nvSpPr>
        <p:spPr>
          <a:xfrm>
            <a:off x="2362200" y="2667000"/>
            <a:ext cx="838200" cy="762000"/>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Oval 6"/>
          <p:cNvSpPr/>
          <p:nvPr/>
        </p:nvSpPr>
        <p:spPr>
          <a:xfrm>
            <a:off x="3352800" y="2667000"/>
            <a:ext cx="838200" cy="762000"/>
          </a:xfrm>
          <a:prstGeom prst="ellipse">
            <a:avLst/>
          </a:prstGeom>
          <a:solidFill>
            <a:schemeClr val="tx1">
              <a:lumMod val="95000"/>
              <a:lumOff val="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Oval 7"/>
          <p:cNvSpPr/>
          <p:nvPr/>
        </p:nvSpPr>
        <p:spPr>
          <a:xfrm>
            <a:off x="4343400" y="2667000"/>
            <a:ext cx="838200" cy="762000"/>
          </a:xfrm>
          <a:prstGeom prst="ellipse">
            <a:avLst/>
          </a:prstGeom>
          <a:solidFill>
            <a:srgbClr val="6633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Oval 8"/>
          <p:cNvSpPr/>
          <p:nvPr/>
        </p:nvSpPr>
        <p:spPr>
          <a:xfrm>
            <a:off x="5334000" y="2667000"/>
            <a:ext cx="838200" cy="7620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Oval 9"/>
          <p:cNvSpPr/>
          <p:nvPr/>
        </p:nvSpPr>
        <p:spPr>
          <a:xfrm>
            <a:off x="6324600" y="2667000"/>
            <a:ext cx="838200" cy="7620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Oval 10"/>
          <p:cNvSpPr/>
          <p:nvPr/>
        </p:nvSpPr>
        <p:spPr>
          <a:xfrm>
            <a:off x="7239000" y="2667000"/>
            <a:ext cx="838200" cy="7620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Oval 11"/>
          <p:cNvSpPr/>
          <p:nvPr/>
        </p:nvSpPr>
        <p:spPr>
          <a:xfrm>
            <a:off x="8153400" y="2667000"/>
            <a:ext cx="838200" cy="762000"/>
          </a:xfrm>
          <a:prstGeom prst="ellipse">
            <a:avLst/>
          </a:prstGeom>
          <a:solidFill>
            <a:srgbClr val="6633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Oval 12"/>
          <p:cNvSpPr/>
          <p:nvPr/>
        </p:nvSpPr>
        <p:spPr>
          <a:xfrm>
            <a:off x="381000" y="4495800"/>
            <a:ext cx="838200" cy="7620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Oval 13"/>
          <p:cNvSpPr/>
          <p:nvPr/>
        </p:nvSpPr>
        <p:spPr>
          <a:xfrm>
            <a:off x="1371600" y="4495800"/>
            <a:ext cx="838200" cy="7620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Oval 14"/>
          <p:cNvSpPr/>
          <p:nvPr/>
        </p:nvSpPr>
        <p:spPr>
          <a:xfrm>
            <a:off x="2362200" y="4495800"/>
            <a:ext cx="838200" cy="7620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 name="Oval 15"/>
          <p:cNvSpPr/>
          <p:nvPr/>
        </p:nvSpPr>
        <p:spPr>
          <a:xfrm>
            <a:off x="3352800" y="4495800"/>
            <a:ext cx="838200" cy="762000"/>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 name="Oval 16"/>
          <p:cNvSpPr/>
          <p:nvPr/>
        </p:nvSpPr>
        <p:spPr>
          <a:xfrm>
            <a:off x="4343400" y="4495800"/>
            <a:ext cx="838200"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8" name="Oval 17"/>
          <p:cNvSpPr/>
          <p:nvPr/>
        </p:nvSpPr>
        <p:spPr>
          <a:xfrm>
            <a:off x="5334000" y="4495800"/>
            <a:ext cx="838200" cy="762000"/>
          </a:xfrm>
          <a:prstGeom prst="ellipse">
            <a:avLst/>
          </a:prstGeom>
          <a:solidFill>
            <a:srgbClr val="6633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 name="Oval 18"/>
          <p:cNvSpPr/>
          <p:nvPr/>
        </p:nvSpPr>
        <p:spPr>
          <a:xfrm>
            <a:off x="6324600" y="4495800"/>
            <a:ext cx="838200" cy="7620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 name="Oval 19"/>
          <p:cNvSpPr/>
          <p:nvPr/>
        </p:nvSpPr>
        <p:spPr>
          <a:xfrm>
            <a:off x="7239000" y="4495800"/>
            <a:ext cx="838200" cy="762000"/>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 name="Oval 20"/>
          <p:cNvSpPr/>
          <p:nvPr/>
        </p:nvSpPr>
        <p:spPr>
          <a:xfrm>
            <a:off x="8153400" y="4495800"/>
            <a:ext cx="838200" cy="7620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 name="Oval 21"/>
          <p:cNvSpPr/>
          <p:nvPr/>
        </p:nvSpPr>
        <p:spPr>
          <a:xfrm>
            <a:off x="381000" y="3581400"/>
            <a:ext cx="838200"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Oval 22"/>
          <p:cNvSpPr/>
          <p:nvPr/>
        </p:nvSpPr>
        <p:spPr>
          <a:xfrm>
            <a:off x="1371600" y="3581400"/>
            <a:ext cx="838200" cy="762000"/>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 name="Oval 23"/>
          <p:cNvSpPr/>
          <p:nvPr/>
        </p:nvSpPr>
        <p:spPr>
          <a:xfrm>
            <a:off x="2362200" y="3581400"/>
            <a:ext cx="838200"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 name="Oval 24"/>
          <p:cNvSpPr/>
          <p:nvPr/>
        </p:nvSpPr>
        <p:spPr>
          <a:xfrm>
            <a:off x="3352800" y="3581400"/>
            <a:ext cx="838200" cy="762000"/>
          </a:xfrm>
          <a:prstGeom prst="ellipse">
            <a:avLst/>
          </a:prstGeom>
          <a:solidFill>
            <a:srgbClr val="6633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6" name="Oval 25"/>
          <p:cNvSpPr/>
          <p:nvPr/>
        </p:nvSpPr>
        <p:spPr>
          <a:xfrm>
            <a:off x="4343400" y="3581400"/>
            <a:ext cx="838200" cy="7620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 name="Oval 26"/>
          <p:cNvSpPr/>
          <p:nvPr/>
        </p:nvSpPr>
        <p:spPr>
          <a:xfrm>
            <a:off x="5334000" y="3581400"/>
            <a:ext cx="838200"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8" name="Oval 27"/>
          <p:cNvSpPr/>
          <p:nvPr/>
        </p:nvSpPr>
        <p:spPr>
          <a:xfrm>
            <a:off x="6324600" y="3581400"/>
            <a:ext cx="838200" cy="7620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9" name="Oval 28"/>
          <p:cNvSpPr/>
          <p:nvPr/>
        </p:nvSpPr>
        <p:spPr>
          <a:xfrm>
            <a:off x="7239000" y="3581400"/>
            <a:ext cx="838200" cy="7620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0" name="Oval 29"/>
          <p:cNvSpPr/>
          <p:nvPr/>
        </p:nvSpPr>
        <p:spPr>
          <a:xfrm>
            <a:off x="8153400" y="3581400"/>
            <a:ext cx="838200"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1" name="Oval 30"/>
          <p:cNvSpPr/>
          <p:nvPr/>
        </p:nvSpPr>
        <p:spPr>
          <a:xfrm>
            <a:off x="381000" y="1752600"/>
            <a:ext cx="838200" cy="762000"/>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 name="Oval 31"/>
          <p:cNvSpPr/>
          <p:nvPr/>
        </p:nvSpPr>
        <p:spPr>
          <a:xfrm>
            <a:off x="1371600" y="1752600"/>
            <a:ext cx="838200" cy="7620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 name="Oval 32"/>
          <p:cNvSpPr/>
          <p:nvPr/>
        </p:nvSpPr>
        <p:spPr>
          <a:xfrm>
            <a:off x="2362200" y="1752600"/>
            <a:ext cx="838200" cy="7620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 name="Oval 33"/>
          <p:cNvSpPr/>
          <p:nvPr/>
        </p:nvSpPr>
        <p:spPr>
          <a:xfrm>
            <a:off x="3352800" y="1752600"/>
            <a:ext cx="838200" cy="7620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 name="Oval 34"/>
          <p:cNvSpPr/>
          <p:nvPr/>
        </p:nvSpPr>
        <p:spPr>
          <a:xfrm>
            <a:off x="4343400" y="1752600"/>
            <a:ext cx="838200" cy="762000"/>
          </a:xfrm>
          <a:prstGeom prst="ellipse">
            <a:avLst/>
          </a:prstGeom>
          <a:solidFill>
            <a:srgbClr val="6633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6" name="Oval 35"/>
          <p:cNvSpPr/>
          <p:nvPr/>
        </p:nvSpPr>
        <p:spPr>
          <a:xfrm>
            <a:off x="5334000" y="1752600"/>
            <a:ext cx="838200"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7" name="Oval 36"/>
          <p:cNvSpPr/>
          <p:nvPr/>
        </p:nvSpPr>
        <p:spPr>
          <a:xfrm>
            <a:off x="6324600" y="1752600"/>
            <a:ext cx="838200" cy="7620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8" name="Oval 37"/>
          <p:cNvSpPr/>
          <p:nvPr/>
        </p:nvSpPr>
        <p:spPr>
          <a:xfrm>
            <a:off x="7239000" y="1752600"/>
            <a:ext cx="838200"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9" name="Oval 38"/>
          <p:cNvSpPr/>
          <p:nvPr/>
        </p:nvSpPr>
        <p:spPr>
          <a:xfrm>
            <a:off x="8153400" y="1752600"/>
            <a:ext cx="838200" cy="7620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title"/>
          </p:nvPr>
        </p:nvSpPr>
        <p:spPr/>
        <p:txBody>
          <a:bodyPr/>
          <a:lstStyle/>
          <a:p>
            <a:pPr eaLnBrk="1" hangingPunct="1"/>
            <a:r>
              <a:rPr lang="en-US" smtClean="0"/>
              <a:t>RAN Norms </a:t>
            </a:r>
          </a:p>
        </p:txBody>
      </p:sp>
      <p:sp>
        <p:nvSpPr>
          <p:cNvPr id="2051" name="TextBox 4"/>
          <p:cNvSpPr txBox="1">
            <a:spLocks noChangeArrowheads="1"/>
          </p:cNvSpPr>
          <p:nvPr/>
        </p:nvSpPr>
        <p:spPr bwMode="auto">
          <a:xfrm>
            <a:off x="609600" y="1143000"/>
            <a:ext cx="7620000" cy="923925"/>
          </a:xfrm>
          <a:prstGeom prst="rect">
            <a:avLst/>
          </a:prstGeom>
          <a:noFill/>
          <a:ln w="9525">
            <a:noFill/>
            <a:miter lim="800000"/>
            <a:headEnd/>
            <a:tailEnd/>
          </a:ln>
        </p:spPr>
        <p:txBody>
          <a:bodyPr>
            <a:spAutoFit/>
          </a:bodyPr>
          <a:lstStyle/>
          <a:p>
            <a:r>
              <a:rPr lang="en-US"/>
              <a:t>Have the child name the colors on each page. Use a stopwatch to calculate the time it takes for them to name the colors. Add the RAN 1 and RAN 2 to determine a score. </a:t>
            </a:r>
          </a:p>
        </p:txBody>
      </p:sp>
      <p:graphicFrame>
        <p:nvGraphicFramePr>
          <p:cNvPr id="6" name="Table 5"/>
          <p:cNvGraphicFramePr>
            <a:graphicFrameLocks noGrp="1"/>
          </p:cNvGraphicFramePr>
          <p:nvPr/>
        </p:nvGraphicFramePr>
        <p:xfrm>
          <a:off x="1524000" y="2133600"/>
          <a:ext cx="6096000" cy="4450080"/>
        </p:xfrm>
        <a:graphic>
          <a:graphicData uri="http://schemas.openxmlformats.org/drawingml/2006/table">
            <a:tbl>
              <a:tblPr firstRow="1" bandRow="1">
                <a:tableStyleId>{5940675A-B579-460E-94D1-54222C63F5DA}</a:tableStyleId>
              </a:tblPr>
              <a:tblGrid>
                <a:gridCol w="3048000"/>
                <a:gridCol w="3048000"/>
              </a:tblGrid>
              <a:tr h="370840">
                <a:tc>
                  <a:txBody>
                    <a:bodyPr/>
                    <a:lstStyle/>
                    <a:p>
                      <a:r>
                        <a:rPr lang="en-US" dirty="0" smtClean="0"/>
                        <a:t>Total number of</a:t>
                      </a:r>
                      <a:r>
                        <a:rPr lang="en-US" baseline="0" dirty="0" smtClean="0"/>
                        <a:t> seconds </a:t>
                      </a:r>
                      <a:endParaRPr lang="en-US" dirty="0"/>
                    </a:p>
                  </a:txBody>
                  <a:tcPr/>
                </a:tc>
                <a:tc>
                  <a:txBody>
                    <a:bodyPr/>
                    <a:lstStyle/>
                    <a:p>
                      <a:r>
                        <a:rPr lang="en-US" dirty="0" smtClean="0"/>
                        <a:t>Grade level </a:t>
                      </a:r>
                      <a:endParaRPr lang="en-US" dirty="0"/>
                    </a:p>
                  </a:txBody>
                  <a:tcPr/>
                </a:tc>
              </a:tr>
              <a:tr h="370840">
                <a:tc>
                  <a:txBody>
                    <a:bodyPr/>
                    <a:lstStyle/>
                    <a:p>
                      <a:r>
                        <a:rPr lang="en-US" dirty="0" smtClean="0"/>
                        <a:t>&gt;111</a:t>
                      </a:r>
                      <a:endParaRPr lang="en-US" dirty="0"/>
                    </a:p>
                  </a:txBody>
                  <a:tcPr/>
                </a:tc>
                <a:tc>
                  <a:txBody>
                    <a:bodyPr/>
                    <a:lstStyle/>
                    <a:p>
                      <a:r>
                        <a:rPr lang="en-US" dirty="0" smtClean="0"/>
                        <a:t>&lt;</a:t>
                      </a:r>
                      <a:r>
                        <a:rPr lang="en-US" baseline="0" dirty="0" smtClean="0"/>
                        <a:t> K</a:t>
                      </a:r>
                      <a:endParaRPr lang="en-US" dirty="0"/>
                    </a:p>
                  </a:txBody>
                  <a:tcPr/>
                </a:tc>
              </a:tr>
              <a:tr h="370840">
                <a:tc>
                  <a:txBody>
                    <a:bodyPr/>
                    <a:lstStyle/>
                    <a:p>
                      <a:r>
                        <a:rPr lang="en-US" dirty="0" smtClean="0"/>
                        <a:t>111-95</a:t>
                      </a:r>
                      <a:endParaRPr lang="en-US" dirty="0"/>
                    </a:p>
                  </a:txBody>
                  <a:tcPr/>
                </a:tc>
                <a:tc>
                  <a:txBody>
                    <a:bodyPr/>
                    <a:lstStyle/>
                    <a:p>
                      <a:r>
                        <a:rPr lang="en-US" dirty="0" smtClean="0"/>
                        <a:t>K</a:t>
                      </a:r>
                      <a:endParaRPr lang="en-US" dirty="0"/>
                    </a:p>
                  </a:txBody>
                  <a:tcPr/>
                </a:tc>
              </a:tr>
              <a:tr h="370840">
                <a:tc>
                  <a:txBody>
                    <a:bodyPr/>
                    <a:lstStyle/>
                    <a:p>
                      <a:r>
                        <a:rPr lang="en-US" dirty="0" smtClean="0"/>
                        <a:t>94-76</a:t>
                      </a:r>
                      <a:endParaRPr lang="en-US" dirty="0"/>
                    </a:p>
                  </a:txBody>
                  <a:tcPr/>
                </a:tc>
                <a:tc>
                  <a:txBody>
                    <a:bodyPr/>
                    <a:lstStyle/>
                    <a:p>
                      <a:r>
                        <a:rPr lang="en-US" dirty="0" smtClean="0"/>
                        <a:t>1</a:t>
                      </a:r>
                      <a:r>
                        <a:rPr lang="en-US" baseline="30000" dirty="0" smtClean="0"/>
                        <a:t>st</a:t>
                      </a:r>
                      <a:r>
                        <a:rPr lang="en-US" dirty="0" smtClean="0"/>
                        <a:t> grade </a:t>
                      </a:r>
                      <a:endParaRPr lang="en-US" dirty="0"/>
                    </a:p>
                  </a:txBody>
                  <a:tcPr/>
                </a:tc>
              </a:tr>
              <a:tr h="370840">
                <a:tc>
                  <a:txBody>
                    <a:bodyPr/>
                    <a:lstStyle/>
                    <a:p>
                      <a:r>
                        <a:rPr lang="en-US" dirty="0" smtClean="0"/>
                        <a:t>75-67</a:t>
                      </a:r>
                      <a:endParaRPr lang="en-US" dirty="0"/>
                    </a:p>
                  </a:txBody>
                  <a:tcPr/>
                </a:tc>
                <a:tc>
                  <a:txBody>
                    <a:bodyPr/>
                    <a:lstStyle/>
                    <a:p>
                      <a:r>
                        <a:rPr lang="en-US" dirty="0" smtClean="0"/>
                        <a:t>2</a:t>
                      </a:r>
                      <a:r>
                        <a:rPr lang="en-US" baseline="30000" dirty="0" smtClean="0"/>
                        <a:t>nd</a:t>
                      </a:r>
                      <a:r>
                        <a:rPr lang="en-US" dirty="0" smtClean="0"/>
                        <a:t> grade </a:t>
                      </a:r>
                      <a:endParaRPr lang="en-US" dirty="0"/>
                    </a:p>
                  </a:txBody>
                  <a:tcPr/>
                </a:tc>
              </a:tr>
              <a:tr h="370840">
                <a:tc>
                  <a:txBody>
                    <a:bodyPr/>
                    <a:lstStyle/>
                    <a:p>
                      <a:r>
                        <a:rPr lang="en-US" dirty="0" smtClean="0"/>
                        <a:t>66-64</a:t>
                      </a:r>
                      <a:endParaRPr lang="en-US" dirty="0"/>
                    </a:p>
                  </a:txBody>
                  <a:tcPr/>
                </a:tc>
                <a:tc>
                  <a:txBody>
                    <a:bodyPr/>
                    <a:lstStyle/>
                    <a:p>
                      <a:r>
                        <a:rPr lang="en-US" dirty="0" smtClean="0"/>
                        <a:t>3</a:t>
                      </a:r>
                      <a:r>
                        <a:rPr lang="en-US" baseline="30000" dirty="0" smtClean="0"/>
                        <a:t>rd</a:t>
                      </a:r>
                      <a:r>
                        <a:rPr lang="en-US" dirty="0" smtClean="0"/>
                        <a:t> grade </a:t>
                      </a:r>
                      <a:endParaRPr lang="en-US" dirty="0"/>
                    </a:p>
                  </a:txBody>
                  <a:tcPr/>
                </a:tc>
              </a:tr>
              <a:tr h="370840">
                <a:tc>
                  <a:txBody>
                    <a:bodyPr/>
                    <a:lstStyle/>
                    <a:p>
                      <a:r>
                        <a:rPr lang="en-US" dirty="0" smtClean="0"/>
                        <a:t>63-59</a:t>
                      </a:r>
                      <a:endParaRPr lang="en-US" dirty="0"/>
                    </a:p>
                  </a:txBody>
                  <a:tcPr/>
                </a:tc>
                <a:tc>
                  <a:txBody>
                    <a:bodyPr/>
                    <a:lstStyle/>
                    <a:p>
                      <a:r>
                        <a:rPr lang="en-US" dirty="0" smtClean="0"/>
                        <a:t>4</a:t>
                      </a:r>
                      <a:r>
                        <a:rPr lang="en-US" baseline="30000" dirty="0" smtClean="0"/>
                        <a:t>th</a:t>
                      </a:r>
                      <a:r>
                        <a:rPr lang="en-US" dirty="0" smtClean="0"/>
                        <a:t> grade </a:t>
                      </a:r>
                      <a:endParaRPr lang="en-US" dirty="0"/>
                    </a:p>
                  </a:txBody>
                  <a:tcPr/>
                </a:tc>
              </a:tr>
              <a:tr h="370840">
                <a:tc>
                  <a:txBody>
                    <a:bodyPr/>
                    <a:lstStyle/>
                    <a:p>
                      <a:r>
                        <a:rPr lang="en-US" dirty="0" smtClean="0"/>
                        <a:t>58-52</a:t>
                      </a:r>
                      <a:endParaRPr lang="en-US" dirty="0"/>
                    </a:p>
                  </a:txBody>
                  <a:tcPr/>
                </a:tc>
                <a:tc>
                  <a:txBody>
                    <a:bodyPr/>
                    <a:lstStyle/>
                    <a:p>
                      <a:r>
                        <a:rPr lang="en-US" dirty="0" smtClean="0"/>
                        <a:t>5</a:t>
                      </a:r>
                      <a:r>
                        <a:rPr lang="en-US" baseline="30000" dirty="0" smtClean="0"/>
                        <a:t>th</a:t>
                      </a:r>
                      <a:r>
                        <a:rPr lang="en-US" dirty="0" smtClean="0"/>
                        <a:t> grade </a:t>
                      </a:r>
                      <a:endParaRPr lang="en-US" dirty="0"/>
                    </a:p>
                  </a:txBody>
                  <a:tcPr/>
                </a:tc>
              </a:tr>
              <a:tr h="370840">
                <a:tc>
                  <a:txBody>
                    <a:bodyPr/>
                    <a:lstStyle/>
                    <a:p>
                      <a:r>
                        <a:rPr lang="en-US" dirty="0" smtClean="0"/>
                        <a:t>51-49</a:t>
                      </a:r>
                      <a:endParaRPr lang="en-US" dirty="0"/>
                    </a:p>
                  </a:txBody>
                  <a:tcPr/>
                </a:tc>
                <a:tc>
                  <a:txBody>
                    <a:bodyPr/>
                    <a:lstStyle/>
                    <a:p>
                      <a:r>
                        <a:rPr lang="en-US" dirty="0" smtClean="0"/>
                        <a:t>6</a:t>
                      </a:r>
                      <a:r>
                        <a:rPr lang="en-US" baseline="30000" dirty="0" smtClean="0"/>
                        <a:t>th</a:t>
                      </a:r>
                      <a:r>
                        <a:rPr lang="en-US" dirty="0" smtClean="0"/>
                        <a:t> grade</a:t>
                      </a:r>
                      <a:r>
                        <a:rPr lang="en-US" baseline="0" dirty="0" smtClean="0"/>
                        <a:t> </a:t>
                      </a:r>
                    </a:p>
                  </a:txBody>
                  <a:tcPr/>
                </a:tc>
              </a:tr>
              <a:tr h="370840">
                <a:tc>
                  <a:txBody>
                    <a:bodyPr/>
                    <a:lstStyle/>
                    <a:p>
                      <a:r>
                        <a:rPr lang="en-US" dirty="0" smtClean="0"/>
                        <a:t>48-45</a:t>
                      </a:r>
                      <a:endParaRPr lang="en-US" dirty="0"/>
                    </a:p>
                  </a:txBody>
                  <a:tcPr/>
                </a:tc>
                <a:tc>
                  <a:txBody>
                    <a:bodyPr/>
                    <a:lstStyle/>
                    <a:p>
                      <a:r>
                        <a:rPr lang="en-US" baseline="0" dirty="0" smtClean="0"/>
                        <a:t>7</a:t>
                      </a:r>
                      <a:r>
                        <a:rPr lang="en-US" baseline="30000" dirty="0" smtClean="0"/>
                        <a:t>th</a:t>
                      </a:r>
                      <a:r>
                        <a:rPr lang="en-US" baseline="0" dirty="0" smtClean="0"/>
                        <a:t> grade </a:t>
                      </a:r>
                    </a:p>
                  </a:txBody>
                  <a:tcPr/>
                </a:tc>
              </a:tr>
              <a:tr h="370840">
                <a:tc>
                  <a:txBody>
                    <a:bodyPr/>
                    <a:lstStyle/>
                    <a:p>
                      <a:r>
                        <a:rPr lang="en-US" dirty="0" smtClean="0"/>
                        <a:t>45-40</a:t>
                      </a:r>
                      <a:endParaRPr lang="en-US" dirty="0"/>
                    </a:p>
                  </a:txBody>
                  <a:tcPr/>
                </a:tc>
                <a:tc>
                  <a:txBody>
                    <a:bodyPr/>
                    <a:lstStyle/>
                    <a:p>
                      <a:r>
                        <a:rPr lang="en-US" baseline="0" dirty="0" smtClean="0"/>
                        <a:t>8</a:t>
                      </a:r>
                      <a:r>
                        <a:rPr lang="en-US" baseline="30000" dirty="0" smtClean="0"/>
                        <a:t>th</a:t>
                      </a:r>
                      <a:r>
                        <a:rPr lang="en-US" baseline="0" dirty="0" smtClean="0"/>
                        <a:t> grade </a:t>
                      </a:r>
                    </a:p>
                  </a:txBody>
                  <a:tcPr/>
                </a:tc>
              </a:tr>
              <a:tr h="370840">
                <a:tc>
                  <a:txBody>
                    <a:bodyPr/>
                    <a:lstStyle/>
                    <a:p>
                      <a:r>
                        <a:rPr lang="en-US" dirty="0" smtClean="0"/>
                        <a:t>&lt;40</a:t>
                      </a:r>
                      <a:endParaRPr lang="en-US" dirty="0"/>
                    </a:p>
                  </a:txBody>
                  <a:tcPr/>
                </a:tc>
                <a:tc>
                  <a:txBody>
                    <a:bodyPr/>
                    <a:lstStyle/>
                    <a:p>
                      <a:r>
                        <a:rPr lang="en-US" baseline="0" dirty="0" smtClean="0"/>
                        <a:t>9</a:t>
                      </a:r>
                      <a:r>
                        <a:rPr lang="en-US" baseline="30000" dirty="0" smtClean="0"/>
                        <a:t>th</a:t>
                      </a:r>
                      <a:r>
                        <a:rPr lang="en-US" baseline="0" dirty="0" smtClean="0"/>
                        <a:t> grade +</a:t>
                      </a:r>
                    </a:p>
                  </a:txBody>
                  <a:tcPr/>
                </a:tc>
              </a:tr>
            </a:tbl>
          </a:graphicData>
        </a:graphic>
      </p:graphicFrame>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MBSP Concepts and Application </a:t>
            </a:r>
            <a:endParaRPr lang="en-US" dirty="0"/>
          </a:p>
        </p:txBody>
      </p:sp>
      <p:sp>
        <p:nvSpPr>
          <p:cNvPr id="3" name="Text Placeholder 2"/>
          <p:cNvSpPr>
            <a:spLocks noGrp="1"/>
          </p:cNvSpPr>
          <p:nvPr>
            <p:ph type="body" idx="1"/>
          </p:nvPr>
        </p:nvSpPr>
        <p:spPr/>
        <p:txBody>
          <a:bodyPr/>
          <a:lstStyle/>
          <a:p>
            <a:r>
              <a:rPr lang="en-US" dirty="0" smtClean="0"/>
              <a:t>K-6 grade level assessment </a:t>
            </a:r>
          </a:p>
          <a:p>
            <a:r>
              <a:rPr lang="en-US" dirty="0" smtClean="0"/>
              <a:t>Fluid reasoning and grade level skills </a:t>
            </a:r>
            <a:endParaRPr lang="en-US"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Concepts and Application: MBSP</a:t>
            </a:r>
            <a:endParaRPr lang="en-US" dirty="0"/>
          </a:p>
        </p:txBody>
      </p:sp>
      <p:sp>
        <p:nvSpPr>
          <p:cNvPr id="3" name="Content Placeholder 2"/>
          <p:cNvSpPr>
            <a:spLocks noGrp="1"/>
          </p:cNvSpPr>
          <p:nvPr>
            <p:ph idx="1"/>
          </p:nvPr>
        </p:nvSpPr>
        <p:spPr/>
        <p:txBody>
          <a:bodyPr/>
          <a:lstStyle/>
          <a:p>
            <a:pPr>
              <a:buNone/>
            </a:pPr>
            <a:r>
              <a:rPr lang="en-US" dirty="0" smtClean="0"/>
              <a:t> </a:t>
            </a:r>
          </a:p>
          <a:p>
            <a:r>
              <a:rPr lang="en-US" dirty="0" smtClean="0"/>
              <a:t> The student is given a sheet containing concepts and application math problems appropriate for their grade level.</a:t>
            </a:r>
          </a:p>
          <a:p>
            <a:r>
              <a:rPr lang="en-US" dirty="0" smtClean="0"/>
              <a:t> There are 18 to 24 problems per sheet. </a:t>
            </a:r>
          </a:p>
          <a:p>
            <a:r>
              <a:rPr lang="en-US" dirty="0" smtClean="0"/>
              <a:t> The student simply answers the problems. </a:t>
            </a:r>
            <a:endParaRPr lang="en-US" dirty="0"/>
          </a:p>
        </p:txBody>
      </p:sp>
      <p:pic>
        <p:nvPicPr>
          <p:cNvPr id="169986" name="Picture 2"/>
          <p:cNvPicPr>
            <a:picLocks noChangeAspect="1" noChangeArrowheads="1"/>
          </p:cNvPicPr>
          <p:nvPr/>
        </p:nvPicPr>
        <p:blipFill>
          <a:blip r:embed="rId3" cstate="print"/>
          <a:srcRect/>
          <a:stretch>
            <a:fillRect/>
          </a:stretch>
        </p:blipFill>
        <p:spPr bwMode="auto">
          <a:xfrm>
            <a:off x="2057400" y="4343400"/>
            <a:ext cx="5048250" cy="208809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Screeners that provide this information </a:t>
            </a:r>
            <a:endParaRPr lang="en-US" dirty="0"/>
          </a:p>
        </p:txBody>
      </p:sp>
      <p:graphicFrame>
        <p:nvGraphicFramePr>
          <p:cNvPr id="4" name="Table 3"/>
          <p:cNvGraphicFramePr>
            <a:graphicFrameLocks noGrp="1"/>
          </p:cNvGraphicFramePr>
          <p:nvPr/>
        </p:nvGraphicFramePr>
        <p:xfrm>
          <a:off x="381000" y="1371600"/>
          <a:ext cx="8305801" cy="4621530"/>
        </p:xfrm>
        <a:graphic>
          <a:graphicData uri="http://schemas.openxmlformats.org/drawingml/2006/table">
            <a:tbl>
              <a:tblPr firstRow="1" bandRow="1">
                <a:tableStyleId>{21E4AEA4-8DFA-4A89-87EB-49C32662AFE0}</a:tableStyleId>
              </a:tblPr>
              <a:tblGrid>
                <a:gridCol w="1600200"/>
                <a:gridCol w="2514600"/>
                <a:gridCol w="4191001"/>
              </a:tblGrid>
              <a:tr h="619125">
                <a:tc>
                  <a:txBody>
                    <a:bodyPr/>
                    <a:lstStyle/>
                    <a:p>
                      <a:r>
                        <a:rPr lang="en-US" dirty="0" smtClean="0"/>
                        <a:t>Skill </a:t>
                      </a:r>
                      <a:endParaRPr lang="en-US" dirty="0"/>
                    </a:p>
                  </a:txBody>
                  <a:tcPr/>
                </a:tc>
                <a:tc>
                  <a:txBody>
                    <a:bodyPr/>
                    <a:lstStyle/>
                    <a:p>
                      <a:r>
                        <a:rPr lang="en-US" dirty="0" smtClean="0"/>
                        <a:t>Screener </a:t>
                      </a:r>
                      <a:endParaRPr lang="en-US" dirty="0"/>
                    </a:p>
                  </a:txBody>
                  <a:tcPr/>
                </a:tc>
                <a:tc>
                  <a:txBody>
                    <a:bodyPr/>
                    <a:lstStyle/>
                    <a:p>
                      <a:r>
                        <a:rPr lang="en-US" dirty="0" smtClean="0"/>
                        <a:t>What does it tell us</a:t>
                      </a:r>
                      <a:endParaRPr lang="en-US" dirty="0"/>
                    </a:p>
                  </a:txBody>
                  <a:tcPr/>
                </a:tc>
              </a:tr>
              <a:tr h="619125">
                <a:tc>
                  <a:txBody>
                    <a:bodyPr/>
                    <a:lstStyle/>
                    <a:p>
                      <a:r>
                        <a:rPr lang="en-US" dirty="0" smtClean="0"/>
                        <a:t>Missing Number </a:t>
                      </a:r>
                      <a:endParaRPr lang="en-US" dirty="0"/>
                    </a:p>
                  </a:txBody>
                  <a:tcPr/>
                </a:tc>
                <a:tc>
                  <a:txBody>
                    <a:bodyPr/>
                    <a:lstStyle/>
                    <a:p>
                      <a:r>
                        <a:rPr lang="en-US" dirty="0" smtClean="0"/>
                        <a:t>Missing Number CBM</a:t>
                      </a:r>
                      <a:endParaRPr lang="en-US" dirty="0"/>
                    </a:p>
                  </a:txBody>
                  <a:tcPr/>
                </a:tc>
                <a:tc rowSpan="5">
                  <a:txBody>
                    <a:bodyPr/>
                    <a:lstStyle/>
                    <a:p>
                      <a:r>
                        <a:rPr lang="en-US" dirty="0" smtClean="0"/>
                        <a:t>These are</a:t>
                      </a:r>
                      <a:r>
                        <a:rPr lang="en-US" baseline="0" dirty="0" smtClean="0"/>
                        <a:t> all screeners that hint at basic number sense dysfunction due to developmental dyscalculia or acquired dyscalculia </a:t>
                      </a:r>
                    </a:p>
                    <a:p>
                      <a:pPr algn="ctr"/>
                      <a:r>
                        <a:rPr lang="en-US" b="1" baseline="0" dirty="0" smtClean="0"/>
                        <a:t>Number Module in Left Parietal Lobe </a:t>
                      </a:r>
                    </a:p>
                    <a:p>
                      <a:pPr>
                        <a:buFontTx/>
                        <a:buChar char="-"/>
                      </a:pPr>
                      <a:r>
                        <a:rPr lang="en-US" baseline="0" dirty="0" smtClean="0"/>
                        <a:t>Cannot conceptualize numbers </a:t>
                      </a:r>
                    </a:p>
                    <a:p>
                      <a:pPr>
                        <a:buFontTx/>
                        <a:buChar char="-"/>
                      </a:pPr>
                      <a:r>
                        <a:rPr lang="en-US" baseline="0" dirty="0" smtClean="0"/>
                        <a:t>Unable to understand number relationships</a:t>
                      </a:r>
                    </a:p>
                    <a:p>
                      <a:pPr>
                        <a:buFontTx/>
                        <a:buChar char="-"/>
                      </a:pPr>
                      <a:r>
                        <a:rPr lang="en-US" baseline="0" dirty="0" smtClean="0"/>
                        <a:t>Leads to difficulty with developing operational sense </a:t>
                      </a:r>
                    </a:p>
                    <a:p>
                      <a:pPr>
                        <a:buFontTx/>
                        <a:buChar char="-"/>
                      </a:pPr>
                      <a:r>
                        <a:rPr lang="en-US" baseline="0" dirty="0" smtClean="0"/>
                        <a:t>Difficulty with estimation </a:t>
                      </a:r>
                    </a:p>
                  </a:txBody>
                  <a:tcPr/>
                </a:tc>
              </a:tr>
              <a:tr h="619125">
                <a:tc>
                  <a:txBody>
                    <a:bodyPr/>
                    <a:lstStyle/>
                    <a:p>
                      <a:r>
                        <a:rPr lang="en-US" dirty="0" smtClean="0"/>
                        <a:t>Number Knowledge </a:t>
                      </a:r>
                      <a:endParaRPr lang="en-US" dirty="0"/>
                    </a:p>
                  </a:txBody>
                  <a:tcPr/>
                </a:tc>
                <a:tc>
                  <a:txBody>
                    <a:bodyPr/>
                    <a:lstStyle/>
                    <a:p>
                      <a:r>
                        <a:rPr lang="en-US" dirty="0" smtClean="0"/>
                        <a:t>Math their Way  Pre-Number</a:t>
                      </a:r>
                      <a:r>
                        <a:rPr lang="en-US" baseline="0" dirty="0" smtClean="0"/>
                        <a:t> Concepts and Skills </a:t>
                      </a:r>
                      <a:endParaRPr lang="en-US" dirty="0"/>
                    </a:p>
                  </a:txBody>
                  <a:tcPr/>
                </a:tc>
                <a:tc vMerge="1">
                  <a:txBody>
                    <a:bodyPr/>
                    <a:lstStyle/>
                    <a:p>
                      <a:endParaRPr lang="en-US" dirty="0"/>
                    </a:p>
                  </a:txBody>
                  <a:tcPr/>
                </a:tc>
              </a:tr>
              <a:tr h="619125">
                <a:tc>
                  <a:txBody>
                    <a:bodyPr/>
                    <a:lstStyle/>
                    <a:p>
                      <a:r>
                        <a:rPr lang="en-US" dirty="0" smtClean="0"/>
                        <a:t>Number</a:t>
                      </a:r>
                      <a:r>
                        <a:rPr lang="en-US" baseline="0" dirty="0" smtClean="0"/>
                        <a:t> Dictation </a:t>
                      </a:r>
                      <a:endParaRPr lang="en-US" dirty="0"/>
                    </a:p>
                  </a:txBody>
                  <a:tcPr/>
                </a:tc>
                <a:tc>
                  <a:txBody>
                    <a:bodyPr/>
                    <a:lstStyle/>
                    <a:p>
                      <a:r>
                        <a:rPr lang="en-US" dirty="0" smtClean="0"/>
                        <a:t>Math their Way  Pre-Number</a:t>
                      </a:r>
                      <a:r>
                        <a:rPr lang="en-US" baseline="0" dirty="0" smtClean="0"/>
                        <a:t> Concepts and Skills </a:t>
                      </a:r>
                      <a:endParaRPr lang="en-US" dirty="0"/>
                    </a:p>
                  </a:txBody>
                  <a:tcPr/>
                </a:tc>
                <a:tc vMerge="1">
                  <a:txBody>
                    <a:bodyPr/>
                    <a:lstStyle/>
                    <a:p>
                      <a:endParaRPr lang="en-US" dirty="0"/>
                    </a:p>
                  </a:txBody>
                  <a:tcPr/>
                </a:tc>
              </a:tr>
              <a:tr h="619125">
                <a:tc>
                  <a:txBody>
                    <a:bodyPr/>
                    <a:lstStyle/>
                    <a:p>
                      <a:r>
                        <a:rPr lang="en-US" dirty="0" smtClean="0"/>
                        <a:t>Number Identification </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Math their Way  Pre-Number</a:t>
                      </a:r>
                      <a:r>
                        <a:rPr lang="en-US" baseline="0" dirty="0" smtClean="0"/>
                        <a:t> Concepts and Skills </a:t>
                      </a:r>
                      <a:endParaRPr lang="en-US" dirty="0" smtClean="0"/>
                    </a:p>
                  </a:txBody>
                  <a:tcPr/>
                </a:tc>
                <a:tc vMerge="1">
                  <a:txBody>
                    <a:bodyPr/>
                    <a:lstStyle/>
                    <a:p>
                      <a:endParaRPr lang="en-US" dirty="0"/>
                    </a:p>
                  </a:txBody>
                  <a:tcPr/>
                </a:tc>
              </a:tr>
              <a:tr h="619125">
                <a:tc>
                  <a:txBody>
                    <a:bodyPr/>
                    <a:lstStyle/>
                    <a:p>
                      <a:r>
                        <a:rPr lang="en-US" dirty="0" smtClean="0"/>
                        <a:t>Quantity Discrimination </a:t>
                      </a:r>
                      <a:endParaRPr lang="en-US" dirty="0"/>
                    </a:p>
                  </a:txBody>
                  <a:tcPr/>
                </a:tc>
                <a:tc>
                  <a:txBody>
                    <a:bodyPr/>
                    <a:lstStyle/>
                    <a:p>
                      <a:r>
                        <a:rPr lang="en-US" dirty="0" smtClean="0"/>
                        <a:t>Quantity Discrimination CBM </a:t>
                      </a:r>
                      <a:endParaRPr lang="en-US" dirty="0"/>
                    </a:p>
                  </a:txBody>
                  <a:tcPr/>
                </a:tc>
                <a:tc vMerge="1">
                  <a:txBody>
                    <a:bodyPr/>
                    <a:lstStyle/>
                    <a:p>
                      <a:endParaRPr lang="en-US" dirty="0"/>
                    </a:p>
                  </a:txBody>
                  <a:tcPr/>
                </a:tc>
              </a:tr>
            </a:tbl>
          </a:graphicData>
        </a:graphic>
      </p:graphicFrame>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Concepts and Application </a:t>
            </a:r>
            <a:endParaRPr lang="en-US" dirty="0"/>
          </a:p>
        </p:txBody>
      </p:sp>
      <p:graphicFrame>
        <p:nvGraphicFramePr>
          <p:cNvPr id="4" name="Table 3"/>
          <p:cNvGraphicFramePr>
            <a:graphicFrameLocks noGrp="1"/>
          </p:cNvGraphicFramePr>
          <p:nvPr/>
        </p:nvGraphicFramePr>
        <p:xfrm>
          <a:off x="762000" y="1397000"/>
          <a:ext cx="7848600" cy="4470402"/>
        </p:xfrm>
        <a:graphic>
          <a:graphicData uri="http://schemas.openxmlformats.org/drawingml/2006/table">
            <a:tbl>
              <a:tblPr firstRow="1" bandRow="1">
                <a:tableStyleId>{5940675A-B579-460E-94D1-54222C63F5DA}</a:tableStyleId>
              </a:tblPr>
              <a:tblGrid>
                <a:gridCol w="1962150"/>
                <a:gridCol w="5886450"/>
              </a:tblGrid>
              <a:tr h="745067">
                <a:tc>
                  <a:txBody>
                    <a:bodyPr/>
                    <a:lstStyle/>
                    <a:p>
                      <a:r>
                        <a:rPr lang="en-US" b="1" dirty="0" smtClean="0"/>
                        <a:t>Math Skill</a:t>
                      </a:r>
                      <a:endParaRPr lang="en-US" b="1" dirty="0"/>
                    </a:p>
                  </a:txBody>
                  <a:tcPr>
                    <a:solidFill>
                      <a:schemeClr val="bg1"/>
                    </a:solidFill>
                  </a:tcPr>
                </a:tc>
                <a:tc>
                  <a:txBody>
                    <a:bodyPr/>
                    <a:lstStyle/>
                    <a:p>
                      <a:r>
                        <a:rPr lang="en-US" dirty="0" smtClean="0"/>
                        <a:t>Problem Solving</a:t>
                      </a:r>
                      <a:r>
                        <a:rPr lang="en-US" baseline="0" dirty="0" smtClean="0"/>
                        <a:t>  </a:t>
                      </a:r>
                      <a:endParaRPr lang="en-US" dirty="0"/>
                    </a:p>
                  </a:txBody>
                  <a:tcPr>
                    <a:solidFill>
                      <a:schemeClr val="bg1"/>
                    </a:solidFill>
                  </a:tcPr>
                </a:tc>
              </a:tr>
              <a:tr h="745067">
                <a:tc>
                  <a:txBody>
                    <a:bodyPr/>
                    <a:lstStyle/>
                    <a:p>
                      <a:r>
                        <a:rPr lang="en-US" b="1" dirty="0" smtClean="0"/>
                        <a:t>Administration</a:t>
                      </a:r>
                      <a:r>
                        <a:rPr lang="en-US" b="1" baseline="0" dirty="0" smtClean="0"/>
                        <a:t> Time</a:t>
                      </a:r>
                      <a:endParaRPr lang="en-US" b="1" dirty="0"/>
                    </a:p>
                  </a:txBody>
                  <a:tcPr>
                    <a:solidFill>
                      <a:schemeClr val="bg1"/>
                    </a:solidFill>
                  </a:tcPr>
                </a:tc>
                <a:tc>
                  <a:txBody>
                    <a:bodyPr/>
                    <a:lstStyle/>
                    <a:p>
                      <a:r>
                        <a:rPr lang="en-US" dirty="0" smtClean="0"/>
                        <a:t> 6</a:t>
                      </a:r>
                      <a:r>
                        <a:rPr lang="en-US" baseline="0" dirty="0" smtClean="0"/>
                        <a:t> to 8 minutes depending on the grade level  (see MBSP Manual)</a:t>
                      </a:r>
                      <a:endParaRPr lang="en-US" dirty="0"/>
                    </a:p>
                  </a:txBody>
                  <a:tcPr>
                    <a:solidFill>
                      <a:schemeClr val="bg1"/>
                    </a:solidFill>
                  </a:tcPr>
                </a:tc>
              </a:tr>
              <a:tr h="745067">
                <a:tc>
                  <a:txBody>
                    <a:bodyPr/>
                    <a:lstStyle/>
                    <a:p>
                      <a:r>
                        <a:rPr lang="en-US" b="1" dirty="0" smtClean="0"/>
                        <a:t>Administration Schedule</a:t>
                      </a:r>
                      <a:r>
                        <a:rPr lang="en-US" b="1" baseline="0" dirty="0" smtClean="0"/>
                        <a:t> </a:t>
                      </a:r>
                      <a:endParaRPr lang="en-US" b="1" dirty="0"/>
                    </a:p>
                  </a:txBody>
                  <a:tcPr>
                    <a:solidFill>
                      <a:schemeClr val="bg1"/>
                    </a:solidFill>
                  </a:tcPr>
                </a:tc>
                <a:tc>
                  <a:txBody>
                    <a:bodyPr/>
                    <a:lstStyle/>
                    <a:p>
                      <a:r>
                        <a:rPr lang="en-US" dirty="0" smtClean="0"/>
                        <a:t>2nd to 6</a:t>
                      </a:r>
                      <a:r>
                        <a:rPr lang="en-US" baseline="30000" dirty="0" smtClean="0"/>
                        <a:t>th</a:t>
                      </a:r>
                      <a:r>
                        <a:rPr lang="en-US" dirty="0" smtClean="0"/>
                        <a:t> grade </a:t>
                      </a:r>
                      <a:endParaRPr lang="en-US" dirty="0"/>
                    </a:p>
                  </a:txBody>
                  <a:tcPr>
                    <a:solidFill>
                      <a:schemeClr val="bg1"/>
                    </a:solidFill>
                  </a:tcPr>
                </a:tc>
              </a:tr>
              <a:tr h="745067">
                <a:tc>
                  <a:txBody>
                    <a:bodyPr/>
                    <a:lstStyle/>
                    <a:p>
                      <a:r>
                        <a:rPr lang="en-US" b="1" dirty="0" smtClean="0"/>
                        <a:t>Score </a:t>
                      </a:r>
                      <a:endParaRPr lang="en-US" b="1" dirty="0"/>
                    </a:p>
                  </a:txBody>
                  <a:tcPr>
                    <a:solidFill>
                      <a:schemeClr val="bg1"/>
                    </a:solidFill>
                  </a:tcPr>
                </a:tc>
                <a:tc>
                  <a:txBody>
                    <a:bodyPr/>
                    <a:lstStyle/>
                    <a:p>
                      <a:r>
                        <a:rPr lang="en-US" dirty="0" smtClean="0"/>
                        <a:t>1 point for</a:t>
                      </a:r>
                      <a:r>
                        <a:rPr lang="en-US" baseline="0" dirty="0" smtClean="0"/>
                        <a:t> each blank correctly completed with additional points for correct digit </a:t>
                      </a:r>
                    </a:p>
                  </a:txBody>
                  <a:tcPr>
                    <a:solidFill>
                      <a:schemeClr val="bg1"/>
                    </a:solidFill>
                  </a:tcPr>
                </a:tc>
              </a:tr>
              <a:tr h="745067">
                <a:tc>
                  <a:txBody>
                    <a:bodyPr/>
                    <a:lstStyle/>
                    <a:p>
                      <a:r>
                        <a:rPr lang="en-US" b="1" dirty="0" smtClean="0"/>
                        <a:t>Wait Rule </a:t>
                      </a:r>
                      <a:endParaRPr lang="en-US" b="1" dirty="0"/>
                    </a:p>
                  </a:txBody>
                  <a:tcPr>
                    <a:solidFill>
                      <a:schemeClr val="bg1"/>
                    </a:solidFill>
                  </a:tcPr>
                </a:tc>
                <a:tc>
                  <a:txBody>
                    <a:bodyPr/>
                    <a:lstStyle/>
                    <a:p>
                      <a:r>
                        <a:rPr lang="en-US" dirty="0" smtClean="0"/>
                        <a:t>No wait rule </a:t>
                      </a:r>
                      <a:endParaRPr lang="en-US" dirty="0"/>
                    </a:p>
                  </a:txBody>
                  <a:tcPr>
                    <a:solidFill>
                      <a:schemeClr val="bg1"/>
                    </a:solidFill>
                  </a:tcPr>
                </a:tc>
              </a:tr>
              <a:tr h="745067">
                <a:tc>
                  <a:txBody>
                    <a:bodyPr/>
                    <a:lstStyle/>
                    <a:p>
                      <a:r>
                        <a:rPr lang="en-US" b="1" dirty="0" smtClean="0"/>
                        <a:t>Discontinue Rule </a:t>
                      </a:r>
                      <a:endParaRPr lang="en-US" b="1" dirty="0"/>
                    </a:p>
                  </a:txBody>
                  <a:tcPr>
                    <a:solidFill>
                      <a:schemeClr val="bg1"/>
                    </a:solidFill>
                  </a:tcPr>
                </a:tc>
                <a:tc>
                  <a:txBody>
                    <a:bodyPr/>
                    <a:lstStyle/>
                    <a:p>
                      <a:r>
                        <a:rPr lang="en-US" dirty="0" smtClean="0"/>
                        <a:t>No discontinue rule </a:t>
                      </a:r>
                      <a:endParaRPr lang="en-US" dirty="0"/>
                    </a:p>
                  </a:txBody>
                  <a:tcPr>
                    <a:solidFill>
                      <a:schemeClr val="bg1"/>
                    </a:solidFill>
                  </a:tcPr>
                </a:tc>
              </a:tr>
            </a:tbl>
          </a:graphicData>
        </a:graphic>
      </p:graphicFrame>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229600" cy="1143000"/>
          </a:xfrm>
        </p:spPr>
        <p:txBody>
          <a:bodyPr>
            <a:normAutofit/>
          </a:bodyPr>
          <a:lstStyle/>
          <a:p>
            <a:r>
              <a:rPr lang="en-US" dirty="0" smtClean="0"/>
              <a:t>Concepts and Application Directions </a:t>
            </a:r>
            <a:endParaRPr lang="en-US" dirty="0"/>
          </a:p>
        </p:txBody>
      </p:sp>
      <p:sp>
        <p:nvSpPr>
          <p:cNvPr id="3" name="Rectangle 2"/>
          <p:cNvSpPr/>
          <p:nvPr/>
        </p:nvSpPr>
        <p:spPr>
          <a:xfrm>
            <a:off x="685800" y="1443841"/>
            <a:ext cx="7924800" cy="461665"/>
          </a:xfrm>
          <a:prstGeom prst="rect">
            <a:avLst/>
          </a:prstGeom>
        </p:spPr>
        <p:txBody>
          <a:bodyPr wrap="square">
            <a:spAutoFit/>
          </a:bodyPr>
          <a:lstStyle/>
          <a:p>
            <a:r>
              <a:rPr lang="en-US" sz="2400" i="1" dirty="0" smtClean="0"/>
              <a:t>SEE PAGE 12 in the MBSP Book for Directions </a:t>
            </a:r>
            <a:endParaRPr lang="en-US" sz="2400" dirty="0"/>
          </a:p>
        </p:txBody>
      </p:sp>
      <p:pic>
        <p:nvPicPr>
          <p:cNvPr id="11266" name="Picture 2" descr="MBSP: Monitoring Basic Skills Progress: Basic Math Kit – Second Edition"/>
          <p:cNvPicPr>
            <a:picLocks noChangeAspect="1" noChangeArrowheads="1"/>
          </p:cNvPicPr>
          <p:nvPr/>
        </p:nvPicPr>
        <p:blipFill>
          <a:blip r:embed="rId3" cstate="print"/>
          <a:srcRect/>
          <a:stretch>
            <a:fillRect/>
          </a:stretch>
        </p:blipFill>
        <p:spPr bwMode="auto">
          <a:xfrm>
            <a:off x="2362200" y="2183969"/>
            <a:ext cx="3505200" cy="3683431"/>
          </a:xfrm>
          <a:prstGeom prst="rect">
            <a:avLst/>
          </a:prstGeom>
          <a:noFill/>
        </p:spPr>
      </p:pic>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Concepts and Application Scoring </a:t>
            </a:r>
            <a:endParaRPr lang="en-US" dirty="0"/>
          </a:p>
        </p:txBody>
      </p:sp>
      <p:sp>
        <p:nvSpPr>
          <p:cNvPr id="3" name="TextBox 2"/>
          <p:cNvSpPr txBox="1"/>
          <p:nvPr/>
        </p:nvSpPr>
        <p:spPr>
          <a:xfrm>
            <a:off x="533400" y="1600200"/>
            <a:ext cx="8077200" cy="830997"/>
          </a:xfrm>
          <a:prstGeom prst="rect">
            <a:avLst/>
          </a:prstGeom>
          <a:noFill/>
        </p:spPr>
        <p:txBody>
          <a:bodyPr wrap="square" rtlCol="0">
            <a:spAutoFit/>
          </a:bodyPr>
          <a:lstStyle/>
          <a:p>
            <a:r>
              <a:rPr lang="en-US" sz="2400" dirty="0" smtClean="0"/>
              <a:t>Student receives one point for each blank that is correct with additional points for certain types of problems.</a:t>
            </a:r>
            <a:endParaRPr lang="en-US" sz="2400" dirty="0"/>
          </a:p>
        </p:txBody>
      </p:sp>
      <p:pic>
        <p:nvPicPr>
          <p:cNvPr id="171010" name="Picture 2"/>
          <p:cNvPicPr>
            <a:picLocks noChangeAspect="1" noChangeArrowheads="1"/>
          </p:cNvPicPr>
          <p:nvPr/>
        </p:nvPicPr>
        <p:blipFill>
          <a:blip r:embed="rId2" cstate="print"/>
          <a:srcRect/>
          <a:stretch>
            <a:fillRect/>
          </a:stretch>
        </p:blipFill>
        <p:spPr bwMode="auto">
          <a:xfrm>
            <a:off x="457200" y="3429000"/>
            <a:ext cx="3711370" cy="1343025"/>
          </a:xfrm>
          <a:prstGeom prst="rect">
            <a:avLst/>
          </a:prstGeom>
          <a:noFill/>
          <a:ln w="9525">
            <a:noFill/>
            <a:miter lim="800000"/>
            <a:headEnd/>
            <a:tailEnd/>
          </a:ln>
        </p:spPr>
      </p:pic>
      <p:pic>
        <p:nvPicPr>
          <p:cNvPr id="171011" name="Picture 3"/>
          <p:cNvPicPr>
            <a:picLocks noChangeAspect="1" noChangeArrowheads="1"/>
          </p:cNvPicPr>
          <p:nvPr/>
        </p:nvPicPr>
        <p:blipFill>
          <a:blip r:embed="rId3" cstate="print"/>
          <a:srcRect/>
          <a:stretch>
            <a:fillRect/>
          </a:stretch>
        </p:blipFill>
        <p:spPr bwMode="auto">
          <a:xfrm>
            <a:off x="4267200" y="2590800"/>
            <a:ext cx="2752725" cy="3590925"/>
          </a:xfrm>
          <a:prstGeom prst="rect">
            <a:avLst/>
          </a:prstGeom>
          <a:noFill/>
          <a:ln w="9525">
            <a:noFill/>
            <a:miter lim="800000"/>
            <a:headEnd/>
            <a:tailEnd/>
          </a:ln>
        </p:spPr>
      </p:pic>
      <p:sp>
        <p:nvSpPr>
          <p:cNvPr id="6" name="Right Brace 5"/>
          <p:cNvSpPr/>
          <p:nvPr/>
        </p:nvSpPr>
        <p:spPr>
          <a:xfrm rot="5400000">
            <a:off x="1752600" y="3048000"/>
            <a:ext cx="838200" cy="37338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TextBox 6"/>
          <p:cNvSpPr txBox="1"/>
          <p:nvPr/>
        </p:nvSpPr>
        <p:spPr>
          <a:xfrm>
            <a:off x="1371600" y="5334000"/>
            <a:ext cx="1600200" cy="584775"/>
          </a:xfrm>
          <a:prstGeom prst="rect">
            <a:avLst/>
          </a:prstGeom>
          <a:noFill/>
        </p:spPr>
        <p:txBody>
          <a:bodyPr wrap="square" rtlCol="0">
            <a:spAutoFit/>
          </a:bodyPr>
          <a:lstStyle/>
          <a:p>
            <a:r>
              <a:rPr lang="en-US" sz="3200" dirty="0" smtClean="0">
                <a:solidFill>
                  <a:srgbClr val="FF0000"/>
                </a:solidFill>
              </a:rPr>
              <a:t>2 points </a:t>
            </a:r>
            <a:endParaRPr lang="en-US" sz="3200" dirty="0">
              <a:solidFill>
                <a:srgbClr val="FF0000"/>
              </a:solidFill>
            </a:endParaRPr>
          </a:p>
        </p:txBody>
      </p:sp>
      <p:sp>
        <p:nvSpPr>
          <p:cNvPr id="8" name="Right Brace 7"/>
          <p:cNvSpPr/>
          <p:nvPr/>
        </p:nvSpPr>
        <p:spPr>
          <a:xfrm>
            <a:off x="6705600" y="4343400"/>
            <a:ext cx="838200" cy="18288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TextBox 8"/>
          <p:cNvSpPr txBox="1"/>
          <p:nvPr/>
        </p:nvSpPr>
        <p:spPr>
          <a:xfrm>
            <a:off x="7543800" y="5029200"/>
            <a:ext cx="1600200" cy="584775"/>
          </a:xfrm>
          <a:prstGeom prst="rect">
            <a:avLst/>
          </a:prstGeom>
          <a:noFill/>
        </p:spPr>
        <p:txBody>
          <a:bodyPr wrap="square" rtlCol="0">
            <a:spAutoFit/>
          </a:bodyPr>
          <a:lstStyle/>
          <a:p>
            <a:r>
              <a:rPr lang="en-US" sz="3200" dirty="0" smtClean="0">
                <a:solidFill>
                  <a:srgbClr val="FF0000"/>
                </a:solidFill>
              </a:rPr>
              <a:t>3 points </a:t>
            </a:r>
            <a:endParaRPr lang="en-US" sz="3200" dirty="0">
              <a:solidFill>
                <a:srgbClr val="FF0000"/>
              </a:solidFill>
            </a:endParaRPr>
          </a:p>
        </p:txBody>
      </p: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Concepts and Application Scoring </a:t>
            </a:r>
            <a:endParaRPr lang="en-US" dirty="0"/>
          </a:p>
        </p:txBody>
      </p:sp>
      <p:sp>
        <p:nvSpPr>
          <p:cNvPr id="3" name="TextBox 2"/>
          <p:cNvSpPr txBox="1"/>
          <p:nvPr/>
        </p:nvSpPr>
        <p:spPr>
          <a:xfrm>
            <a:off x="533400" y="1600200"/>
            <a:ext cx="8077200" cy="1569660"/>
          </a:xfrm>
          <a:prstGeom prst="rect">
            <a:avLst/>
          </a:prstGeom>
          <a:noFill/>
        </p:spPr>
        <p:txBody>
          <a:bodyPr wrap="square" rtlCol="0">
            <a:spAutoFit/>
          </a:bodyPr>
          <a:lstStyle/>
          <a:p>
            <a:r>
              <a:rPr lang="en-US" sz="2400" dirty="0" smtClean="0"/>
              <a:t>2nd-4</a:t>
            </a:r>
            <a:r>
              <a:rPr lang="en-US" sz="2400" baseline="30000" dirty="0" smtClean="0"/>
              <a:t>th</a:t>
            </a:r>
            <a:r>
              <a:rPr lang="en-US" sz="2400" dirty="0" smtClean="0"/>
              <a:t> Grade: For word problems and money problems, one point is awarded for each correct digit.</a:t>
            </a:r>
          </a:p>
          <a:p>
            <a:r>
              <a:rPr lang="en-US" sz="2400" dirty="0" smtClean="0"/>
              <a:t>Money problems must have the money symbol correct ($, decimal or ¢).  </a:t>
            </a:r>
            <a:endParaRPr lang="en-US" sz="2400" dirty="0"/>
          </a:p>
        </p:txBody>
      </p:sp>
      <p:sp>
        <p:nvSpPr>
          <p:cNvPr id="7" name="TextBox 6"/>
          <p:cNvSpPr txBox="1"/>
          <p:nvPr/>
        </p:nvSpPr>
        <p:spPr>
          <a:xfrm>
            <a:off x="609600" y="5288340"/>
            <a:ext cx="3200400" cy="1569660"/>
          </a:xfrm>
          <a:prstGeom prst="rect">
            <a:avLst/>
          </a:prstGeom>
          <a:noFill/>
        </p:spPr>
        <p:txBody>
          <a:bodyPr wrap="square" rtlCol="0">
            <a:spAutoFit/>
          </a:bodyPr>
          <a:lstStyle/>
          <a:p>
            <a:r>
              <a:rPr lang="en-US" sz="3200" dirty="0" smtClean="0">
                <a:solidFill>
                  <a:srgbClr val="FF0000"/>
                </a:solidFill>
              </a:rPr>
              <a:t>2 points for correct digit with money symbol </a:t>
            </a:r>
            <a:endParaRPr lang="en-US" sz="3200" dirty="0">
              <a:solidFill>
                <a:srgbClr val="FF0000"/>
              </a:solidFill>
            </a:endParaRPr>
          </a:p>
        </p:txBody>
      </p:sp>
      <p:sp>
        <p:nvSpPr>
          <p:cNvPr id="8" name="Right Brace 7"/>
          <p:cNvSpPr/>
          <p:nvPr/>
        </p:nvSpPr>
        <p:spPr>
          <a:xfrm>
            <a:off x="6705600" y="4343400"/>
            <a:ext cx="838200" cy="18288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TextBox 8"/>
          <p:cNvSpPr txBox="1"/>
          <p:nvPr/>
        </p:nvSpPr>
        <p:spPr>
          <a:xfrm>
            <a:off x="7543800" y="2895600"/>
            <a:ext cx="1600200" cy="3539430"/>
          </a:xfrm>
          <a:prstGeom prst="rect">
            <a:avLst/>
          </a:prstGeom>
          <a:noFill/>
        </p:spPr>
        <p:txBody>
          <a:bodyPr wrap="square" rtlCol="0">
            <a:spAutoFit/>
          </a:bodyPr>
          <a:lstStyle/>
          <a:p>
            <a:r>
              <a:rPr lang="en-US" sz="3200" dirty="0" smtClean="0">
                <a:solidFill>
                  <a:srgbClr val="FF0000"/>
                </a:solidFill>
              </a:rPr>
              <a:t>3 points for correct digits with money symbol </a:t>
            </a:r>
            <a:endParaRPr lang="en-US" sz="3200" dirty="0">
              <a:solidFill>
                <a:srgbClr val="FF0000"/>
              </a:solidFill>
            </a:endParaRPr>
          </a:p>
        </p:txBody>
      </p:sp>
      <p:pic>
        <p:nvPicPr>
          <p:cNvPr id="172034" name="Picture 2"/>
          <p:cNvPicPr>
            <a:picLocks noChangeAspect="1" noChangeArrowheads="1"/>
          </p:cNvPicPr>
          <p:nvPr/>
        </p:nvPicPr>
        <p:blipFill>
          <a:blip r:embed="rId2" cstate="print"/>
          <a:srcRect/>
          <a:stretch>
            <a:fillRect/>
          </a:stretch>
        </p:blipFill>
        <p:spPr bwMode="auto">
          <a:xfrm>
            <a:off x="381000" y="3200400"/>
            <a:ext cx="3505200" cy="1624673"/>
          </a:xfrm>
          <a:prstGeom prst="rect">
            <a:avLst/>
          </a:prstGeom>
          <a:noFill/>
          <a:ln w="9525">
            <a:noFill/>
            <a:miter lim="800000"/>
            <a:headEnd/>
            <a:tailEnd/>
          </a:ln>
        </p:spPr>
      </p:pic>
      <p:pic>
        <p:nvPicPr>
          <p:cNvPr id="172035" name="Picture 3"/>
          <p:cNvPicPr>
            <a:picLocks noChangeAspect="1" noChangeArrowheads="1"/>
          </p:cNvPicPr>
          <p:nvPr/>
        </p:nvPicPr>
        <p:blipFill>
          <a:blip r:embed="rId3" cstate="print"/>
          <a:srcRect/>
          <a:stretch>
            <a:fillRect/>
          </a:stretch>
        </p:blipFill>
        <p:spPr bwMode="auto">
          <a:xfrm>
            <a:off x="3962400" y="4419600"/>
            <a:ext cx="2895600" cy="1676400"/>
          </a:xfrm>
          <a:prstGeom prst="rect">
            <a:avLst/>
          </a:prstGeom>
          <a:noFill/>
          <a:ln w="9525">
            <a:noFill/>
            <a:miter lim="800000"/>
            <a:headEnd/>
            <a:tailEnd/>
          </a:ln>
        </p:spPr>
      </p:pic>
      <p:sp>
        <p:nvSpPr>
          <p:cNvPr id="6" name="Right Brace 5"/>
          <p:cNvSpPr/>
          <p:nvPr/>
        </p:nvSpPr>
        <p:spPr>
          <a:xfrm rot="5400000">
            <a:off x="1752600" y="3048000"/>
            <a:ext cx="838200" cy="37338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Concepts and Application Scoring </a:t>
            </a:r>
            <a:endParaRPr lang="en-US" dirty="0"/>
          </a:p>
        </p:txBody>
      </p:sp>
      <p:sp>
        <p:nvSpPr>
          <p:cNvPr id="3" name="TextBox 2"/>
          <p:cNvSpPr txBox="1"/>
          <p:nvPr/>
        </p:nvSpPr>
        <p:spPr>
          <a:xfrm>
            <a:off x="533400" y="1600200"/>
            <a:ext cx="8077200" cy="830997"/>
          </a:xfrm>
          <a:prstGeom prst="rect">
            <a:avLst/>
          </a:prstGeom>
          <a:noFill/>
        </p:spPr>
        <p:txBody>
          <a:bodyPr wrap="square" rtlCol="0">
            <a:spAutoFit/>
          </a:bodyPr>
          <a:lstStyle/>
          <a:p>
            <a:r>
              <a:rPr lang="en-US" sz="2400" dirty="0" smtClean="0"/>
              <a:t>5</a:t>
            </a:r>
            <a:r>
              <a:rPr lang="en-US" sz="2400" baseline="30000" dirty="0" smtClean="0"/>
              <a:t>th</a:t>
            </a:r>
            <a:r>
              <a:rPr lang="en-US" sz="2400" dirty="0" smtClean="0"/>
              <a:t> and 6th Grade: For word problems and charts and graphs, one point is awarded for each correct digit.</a:t>
            </a:r>
          </a:p>
        </p:txBody>
      </p:sp>
      <p:sp>
        <p:nvSpPr>
          <p:cNvPr id="7" name="TextBox 6"/>
          <p:cNvSpPr txBox="1"/>
          <p:nvPr/>
        </p:nvSpPr>
        <p:spPr>
          <a:xfrm>
            <a:off x="1600200" y="6096000"/>
            <a:ext cx="6858000" cy="584775"/>
          </a:xfrm>
          <a:prstGeom prst="rect">
            <a:avLst/>
          </a:prstGeom>
          <a:noFill/>
        </p:spPr>
        <p:txBody>
          <a:bodyPr wrap="square" rtlCol="0">
            <a:spAutoFit/>
          </a:bodyPr>
          <a:lstStyle/>
          <a:p>
            <a:r>
              <a:rPr lang="en-US" sz="3200" dirty="0" smtClean="0">
                <a:solidFill>
                  <a:srgbClr val="FF0000"/>
                </a:solidFill>
              </a:rPr>
              <a:t>3 points for correct digits</a:t>
            </a:r>
            <a:endParaRPr lang="en-US" sz="3200" dirty="0">
              <a:solidFill>
                <a:srgbClr val="FF0000"/>
              </a:solidFill>
            </a:endParaRPr>
          </a:p>
        </p:txBody>
      </p:sp>
      <p:sp>
        <p:nvSpPr>
          <p:cNvPr id="6" name="Right Brace 5"/>
          <p:cNvSpPr/>
          <p:nvPr/>
        </p:nvSpPr>
        <p:spPr>
          <a:xfrm rot="5400000">
            <a:off x="3429000" y="4038600"/>
            <a:ext cx="838200" cy="37338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173058" name="Picture 2"/>
          <p:cNvPicPr>
            <a:picLocks noChangeAspect="1" noChangeArrowheads="1"/>
          </p:cNvPicPr>
          <p:nvPr/>
        </p:nvPicPr>
        <p:blipFill>
          <a:blip r:embed="rId2" cstate="print"/>
          <a:srcRect/>
          <a:stretch>
            <a:fillRect/>
          </a:stretch>
        </p:blipFill>
        <p:spPr bwMode="auto">
          <a:xfrm>
            <a:off x="2514600" y="2362200"/>
            <a:ext cx="2752725" cy="34575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838200"/>
          </a:xfrm>
        </p:spPr>
        <p:txBody>
          <a:bodyPr>
            <a:normAutofit/>
          </a:bodyPr>
          <a:lstStyle/>
          <a:p>
            <a:r>
              <a:rPr lang="en-US" dirty="0" smtClean="0"/>
              <a:t>Concepts and Application Practice </a:t>
            </a:r>
            <a:endParaRPr lang="en-US" dirty="0"/>
          </a:p>
        </p:txBody>
      </p:sp>
      <p:pic>
        <p:nvPicPr>
          <p:cNvPr id="174082" name="Picture 2"/>
          <p:cNvPicPr>
            <a:picLocks noChangeAspect="1" noChangeArrowheads="1"/>
          </p:cNvPicPr>
          <p:nvPr/>
        </p:nvPicPr>
        <p:blipFill>
          <a:blip r:embed="rId3" cstate="print"/>
          <a:srcRect/>
          <a:stretch>
            <a:fillRect/>
          </a:stretch>
        </p:blipFill>
        <p:spPr bwMode="auto">
          <a:xfrm>
            <a:off x="609600" y="1371600"/>
            <a:ext cx="3490912" cy="4400550"/>
          </a:xfrm>
          <a:prstGeom prst="rect">
            <a:avLst/>
          </a:prstGeom>
          <a:noFill/>
          <a:ln w="9525" algn="in">
            <a:noFill/>
            <a:miter lim="800000"/>
            <a:headEnd/>
            <a:tailEnd/>
          </a:ln>
          <a:effectLst/>
        </p:spPr>
      </p:pic>
      <p:pic>
        <p:nvPicPr>
          <p:cNvPr id="174083" name="Picture 3"/>
          <p:cNvPicPr>
            <a:picLocks noChangeAspect="1" noChangeArrowheads="1"/>
          </p:cNvPicPr>
          <p:nvPr/>
        </p:nvPicPr>
        <p:blipFill>
          <a:blip r:embed="rId4" cstate="print"/>
          <a:srcRect/>
          <a:stretch>
            <a:fillRect/>
          </a:stretch>
        </p:blipFill>
        <p:spPr bwMode="auto">
          <a:xfrm>
            <a:off x="4800600" y="1981200"/>
            <a:ext cx="3503612" cy="4324350"/>
          </a:xfrm>
          <a:prstGeom prst="rect">
            <a:avLst/>
          </a:prstGeom>
          <a:noFill/>
          <a:ln w="9525" algn="in">
            <a:noFill/>
            <a:miter lim="800000"/>
            <a:headEnd/>
            <a:tailEnd/>
          </a:ln>
          <a:effectLst/>
        </p:spPr>
      </p:pic>
      <p:cxnSp>
        <p:nvCxnSpPr>
          <p:cNvPr id="26" name="Straight Connector 25"/>
          <p:cNvCxnSpPr/>
          <p:nvPr/>
        </p:nvCxnSpPr>
        <p:spPr>
          <a:xfrm flipH="1">
            <a:off x="1447800" y="1905000"/>
            <a:ext cx="76200" cy="304800"/>
          </a:xfrm>
          <a:prstGeom prst="line">
            <a:avLst/>
          </a:prstGeom>
          <a:ln w="793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H="1">
            <a:off x="1752600" y="1905000"/>
            <a:ext cx="76200" cy="304800"/>
          </a:xfrm>
          <a:prstGeom prst="line">
            <a:avLst/>
          </a:prstGeom>
          <a:ln w="793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H="1">
            <a:off x="1828800" y="4953000"/>
            <a:ext cx="228600" cy="304800"/>
          </a:xfrm>
          <a:prstGeom prst="line">
            <a:avLst/>
          </a:prstGeom>
          <a:ln w="793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H="1">
            <a:off x="3733800" y="4724400"/>
            <a:ext cx="152400" cy="228600"/>
          </a:xfrm>
          <a:prstGeom prst="line">
            <a:avLst/>
          </a:prstGeom>
          <a:ln w="793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H="1">
            <a:off x="3124200" y="5334000"/>
            <a:ext cx="76200" cy="304800"/>
          </a:xfrm>
          <a:prstGeom prst="line">
            <a:avLst/>
          </a:prstGeom>
          <a:ln w="793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5791200" y="2286000"/>
            <a:ext cx="76200" cy="304800"/>
          </a:xfrm>
          <a:prstGeom prst="line">
            <a:avLst/>
          </a:prstGeom>
          <a:ln w="793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H="1">
            <a:off x="6096000" y="2286000"/>
            <a:ext cx="76200" cy="304800"/>
          </a:xfrm>
          <a:prstGeom prst="line">
            <a:avLst/>
          </a:prstGeom>
          <a:ln w="79375"/>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Scale>
                                      <p:cBhvr>
                                        <p:cTn id="7"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6"/>
                                        </p:tgtEl>
                                        <p:attrNameLst>
                                          <p:attrName>ppt_x</p:attrName>
                                          <p:attrName>ppt_y</p:attrName>
                                        </p:attrNameLst>
                                      </p:cBhvr>
                                    </p:animMotion>
                                    <p:animEffect transition="in" filter="fade">
                                      <p:cBhvr>
                                        <p:cTn id="9" dur="1000"/>
                                        <p:tgtEl>
                                          <p:spTgt spid="26"/>
                                        </p:tgtEl>
                                      </p:cBhvr>
                                    </p:animEffect>
                                  </p:childTnLst>
                                </p:cTn>
                              </p:par>
                              <p:par>
                                <p:cTn id="10" presetID="52" presetClass="entr" presetSubtype="0" fill="hold" nodeType="withEffect">
                                  <p:stCondLst>
                                    <p:cond delay="0"/>
                                  </p:stCondLst>
                                  <p:childTnLst>
                                    <p:set>
                                      <p:cBhvr>
                                        <p:cTn id="11" dur="1" fill="hold">
                                          <p:stCondLst>
                                            <p:cond delay="0"/>
                                          </p:stCondLst>
                                        </p:cTn>
                                        <p:tgtEl>
                                          <p:spTgt spid="39"/>
                                        </p:tgtEl>
                                        <p:attrNameLst>
                                          <p:attrName>style.visibility</p:attrName>
                                        </p:attrNameLst>
                                      </p:cBhvr>
                                      <p:to>
                                        <p:strVal val="visible"/>
                                      </p:to>
                                    </p:set>
                                    <p:animScale>
                                      <p:cBhvr>
                                        <p:cTn id="12" dur="10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39"/>
                                        </p:tgtEl>
                                        <p:attrNameLst>
                                          <p:attrName>ppt_x</p:attrName>
                                          <p:attrName>ppt_y</p:attrName>
                                        </p:attrNameLst>
                                      </p:cBhvr>
                                    </p:animMotion>
                                    <p:animEffect transition="in" filter="fade">
                                      <p:cBhvr>
                                        <p:cTn id="14" dur="1000"/>
                                        <p:tgtEl>
                                          <p:spTgt spid="39"/>
                                        </p:tgtEl>
                                      </p:cBhvr>
                                    </p:animEffect>
                                  </p:childTnLst>
                                </p:cTn>
                              </p:par>
                              <p:par>
                                <p:cTn id="15" presetID="52" presetClass="entr" presetSubtype="0" fill="hold" nodeType="withEffect">
                                  <p:stCondLst>
                                    <p:cond delay="0"/>
                                  </p:stCondLst>
                                  <p:childTnLst>
                                    <p:set>
                                      <p:cBhvr>
                                        <p:cTn id="16" dur="1" fill="hold">
                                          <p:stCondLst>
                                            <p:cond delay="0"/>
                                          </p:stCondLst>
                                        </p:cTn>
                                        <p:tgtEl>
                                          <p:spTgt spid="40"/>
                                        </p:tgtEl>
                                        <p:attrNameLst>
                                          <p:attrName>style.visibility</p:attrName>
                                        </p:attrNameLst>
                                      </p:cBhvr>
                                      <p:to>
                                        <p:strVal val="visible"/>
                                      </p:to>
                                    </p:set>
                                    <p:animScale>
                                      <p:cBhvr>
                                        <p:cTn id="17"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40"/>
                                        </p:tgtEl>
                                        <p:attrNameLst>
                                          <p:attrName>ppt_x</p:attrName>
                                          <p:attrName>ppt_y</p:attrName>
                                        </p:attrNameLst>
                                      </p:cBhvr>
                                    </p:animMotion>
                                    <p:animEffect transition="in" filter="fade">
                                      <p:cBhvr>
                                        <p:cTn id="19" dur="1000"/>
                                        <p:tgtEl>
                                          <p:spTgt spid="40"/>
                                        </p:tgtEl>
                                      </p:cBhvr>
                                    </p:animEffect>
                                  </p:childTnLst>
                                </p:cTn>
                              </p:par>
                              <p:par>
                                <p:cTn id="20" presetID="52" presetClass="entr" presetSubtype="0" fill="hold" nodeType="withEffect">
                                  <p:stCondLst>
                                    <p:cond delay="0"/>
                                  </p:stCondLst>
                                  <p:childTnLst>
                                    <p:set>
                                      <p:cBhvr>
                                        <p:cTn id="21" dur="1" fill="hold">
                                          <p:stCondLst>
                                            <p:cond delay="0"/>
                                          </p:stCondLst>
                                        </p:cTn>
                                        <p:tgtEl>
                                          <p:spTgt spid="42"/>
                                        </p:tgtEl>
                                        <p:attrNameLst>
                                          <p:attrName>style.visibility</p:attrName>
                                        </p:attrNameLst>
                                      </p:cBhvr>
                                      <p:to>
                                        <p:strVal val="visible"/>
                                      </p:to>
                                    </p:set>
                                    <p:animScale>
                                      <p:cBhvr>
                                        <p:cTn id="22" dur="1000" decel="50000" fill="hold">
                                          <p:stCondLst>
                                            <p:cond delay="0"/>
                                          </p:stCondLst>
                                        </p:cTn>
                                        <p:tgtEl>
                                          <p:spTgt spid="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42"/>
                                        </p:tgtEl>
                                        <p:attrNameLst>
                                          <p:attrName>ppt_x</p:attrName>
                                          <p:attrName>ppt_y</p:attrName>
                                        </p:attrNameLst>
                                      </p:cBhvr>
                                    </p:animMotion>
                                    <p:animEffect transition="in" filter="fade">
                                      <p:cBhvr>
                                        <p:cTn id="24" dur="1000"/>
                                        <p:tgtEl>
                                          <p:spTgt spid="42"/>
                                        </p:tgtEl>
                                      </p:cBhvr>
                                    </p:animEffect>
                                  </p:childTnLst>
                                </p:cTn>
                              </p:par>
                              <p:par>
                                <p:cTn id="25" presetID="52" presetClass="entr" presetSubtype="0" fill="hold" nodeType="withEffect">
                                  <p:stCondLst>
                                    <p:cond delay="0"/>
                                  </p:stCondLst>
                                  <p:childTnLst>
                                    <p:set>
                                      <p:cBhvr>
                                        <p:cTn id="26" dur="1" fill="hold">
                                          <p:stCondLst>
                                            <p:cond delay="0"/>
                                          </p:stCondLst>
                                        </p:cTn>
                                        <p:tgtEl>
                                          <p:spTgt spid="44"/>
                                        </p:tgtEl>
                                        <p:attrNameLst>
                                          <p:attrName>style.visibility</p:attrName>
                                        </p:attrNameLst>
                                      </p:cBhvr>
                                      <p:to>
                                        <p:strVal val="visible"/>
                                      </p:to>
                                    </p:set>
                                    <p:animScale>
                                      <p:cBhvr>
                                        <p:cTn id="27" dur="1000" decel="50000" fill="hold">
                                          <p:stCondLst>
                                            <p:cond delay="0"/>
                                          </p:stCondLst>
                                        </p:cTn>
                                        <p:tgtEl>
                                          <p:spTgt spid="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44"/>
                                        </p:tgtEl>
                                        <p:attrNameLst>
                                          <p:attrName>ppt_x</p:attrName>
                                          <p:attrName>ppt_y</p:attrName>
                                        </p:attrNameLst>
                                      </p:cBhvr>
                                    </p:animMotion>
                                    <p:animEffect transition="in" filter="fade">
                                      <p:cBhvr>
                                        <p:cTn id="29" dur="1000"/>
                                        <p:tgtEl>
                                          <p:spTgt spid="44"/>
                                        </p:tgtEl>
                                      </p:cBhvr>
                                    </p:animEffect>
                                  </p:childTnLst>
                                </p:cTn>
                              </p:par>
                              <p:par>
                                <p:cTn id="30" presetID="52" presetClass="entr" presetSubtype="0" fill="hold" nodeType="withEffect">
                                  <p:stCondLst>
                                    <p:cond delay="0"/>
                                  </p:stCondLst>
                                  <p:childTnLst>
                                    <p:set>
                                      <p:cBhvr>
                                        <p:cTn id="31" dur="1" fill="hold">
                                          <p:stCondLst>
                                            <p:cond delay="0"/>
                                          </p:stCondLst>
                                        </p:cTn>
                                        <p:tgtEl>
                                          <p:spTgt spid="45"/>
                                        </p:tgtEl>
                                        <p:attrNameLst>
                                          <p:attrName>style.visibility</p:attrName>
                                        </p:attrNameLst>
                                      </p:cBhvr>
                                      <p:to>
                                        <p:strVal val="visible"/>
                                      </p:to>
                                    </p:set>
                                    <p:animScale>
                                      <p:cBhvr>
                                        <p:cTn id="32" dur="10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45"/>
                                        </p:tgtEl>
                                        <p:attrNameLst>
                                          <p:attrName>ppt_x</p:attrName>
                                          <p:attrName>ppt_y</p:attrName>
                                        </p:attrNameLst>
                                      </p:cBhvr>
                                    </p:animMotion>
                                    <p:animEffect transition="in" filter="fade">
                                      <p:cBhvr>
                                        <p:cTn id="34" dur="1000"/>
                                        <p:tgtEl>
                                          <p:spTgt spid="45"/>
                                        </p:tgtEl>
                                      </p:cBhvr>
                                    </p:animEffect>
                                  </p:childTnLst>
                                </p:cTn>
                              </p:par>
                              <p:par>
                                <p:cTn id="35" presetID="52" presetClass="entr" presetSubtype="0" fill="hold" nodeType="withEffect">
                                  <p:stCondLst>
                                    <p:cond delay="0"/>
                                  </p:stCondLst>
                                  <p:childTnLst>
                                    <p:set>
                                      <p:cBhvr>
                                        <p:cTn id="36" dur="1" fill="hold">
                                          <p:stCondLst>
                                            <p:cond delay="0"/>
                                          </p:stCondLst>
                                        </p:cTn>
                                        <p:tgtEl>
                                          <p:spTgt spid="46"/>
                                        </p:tgtEl>
                                        <p:attrNameLst>
                                          <p:attrName>style.visibility</p:attrName>
                                        </p:attrNameLst>
                                      </p:cBhvr>
                                      <p:to>
                                        <p:strVal val="visible"/>
                                      </p:to>
                                    </p:set>
                                    <p:animScale>
                                      <p:cBhvr>
                                        <p:cTn id="37"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46"/>
                                        </p:tgtEl>
                                        <p:attrNameLst>
                                          <p:attrName>ppt_x</p:attrName>
                                          <p:attrName>ppt_y</p:attrName>
                                        </p:attrNameLst>
                                      </p:cBhvr>
                                    </p:animMotion>
                                    <p:animEffect transition="in" filter="fade">
                                      <p:cBhvr>
                                        <p:cTn id="39"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85800"/>
          </a:xfrm>
        </p:spPr>
        <p:txBody>
          <a:bodyPr>
            <a:normAutofit fontScale="90000"/>
          </a:bodyPr>
          <a:lstStyle/>
          <a:p>
            <a:r>
              <a:rPr lang="en-US" dirty="0" smtClean="0"/>
              <a:t>Concepts and Application </a:t>
            </a:r>
            <a:endParaRPr lang="en-US" dirty="0"/>
          </a:p>
        </p:txBody>
      </p:sp>
      <p:pic>
        <p:nvPicPr>
          <p:cNvPr id="175106" name="Picture 2"/>
          <p:cNvPicPr>
            <a:picLocks noChangeAspect="1" noChangeArrowheads="1"/>
          </p:cNvPicPr>
          <p:nvPr/>
        </p:nvPicPr>
        <p:blipFill>
          <a:blip r:embed="rId2" cstate="print"/>
          <a:srcRect/>
          <a:stretch>
            <a:fillRect/>
          </a:stretch>
        </p:blipFill>
        <p:spPr bwMode="auto">
          <a:xfrm>
            <a:off x="2057400" y="1066800"/>
            <a:ext cx="5029200" cy="55435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1000"/>
            <a:ext cx="7772400" cy="1143000"/>
          </a:xfrm>
        </p:spPr>
        <p:txBody>
          <a:bodyPr/>
          <a:lstStyle/>
          <a:p>
            <a:r>
              <a:rPr lang="en-US" sz="3200" dirty="0" smtClean="0"/>
              <a:t>DPS CBM Benchmark Guidelines for SLD Eligibility Determination </a:t>
            </a:r>
            <a:endParaRPr lang="en-US" sz="3200" dirty="0"/>
          </a:p>
        </p:txBody>
      </p:sp>
      <p:sp>
        <p:nvSpPr>
          <p:cNvPr id="3" name="Text Placeholder 2"/>
          <p:cNvSpPr>
            <a:spLocks noGrp="1"/>
          </p:cNvSpPr>
          <p:nvPr>
            <p:ph type="body" sz="half" idx="1"/>
          </p:nvPr>
        </p:nvSpPr>
        <p:spPr>
          <a:xfrm>
            <a:off x="698500" y="1816100"/>
            <a:ext cx="7759700" cy="4267200"/>
          </a:xfrm>
        </p:spPr>
        <p:txBody>
          <a:bodyPr/>
          <a:lstStyle/>
          <a:p>
            <a:pPr>
              <a:buNone/>
            </a:pPr>
            <a:r>
              <a:rPr lang="en-US" dirty="0" smtClean="0"/>
              <a:t>The score for spring 2</a:t>
            </a:r>
            <a:r>
              <a:rPr lang="en-US" baseline="30000" dirty="0" smtClean="0"/>
              <a:t>nd</a:t>
            </a:r>
            <a:r>
              <a:rPr lang="en-US" dirty="0" smtClean="0"/>
              <a:t> grade  was 19</a:t>
            </a:r>
          </a:p>
          <a:p>
            <a:pPr>
              <a:buNone/>
            </a:pPr>
            <a:endParaRPr lang="en-US" dirty="0" smtClean="0"/>
          </a:p>
          <a:p>
            <a:pPr>
              <a:buNone/>
            </a:pPr>
            <a:r>
              <a:rPr lang="en-US" dirty="0" smtClean="0"/>
              <a:t>According to the score where did the student  fall for spring 2</a:t>
            </a:r>
            <a:r>
              <a:rPr lang="en-US" baseline="30000" dirty="0" smtClean="0"/>
              <a:t>nd</a:t>
            </a:r>
            <a:r>
              <a:rPr lang="en-US" dirty="0" smtClean="0"/>
              <a:t> grade?</a:t>
            </a:r>
          </a:p>
          <a:p>
            <a:pPr>
              <a:buNone/>
            </a:pPr>
            <a:endParaRPr lang="en-US" dirty="0" smtClean="0"/>
          </a:p>
          <a:p>
            <a:pPr algn="ctr"/>
            <a:r>
              <a:rPr lang="en-US" sz="3200" dirty="0" smtClean="0">
                <a:solidFill>
                  <a:srgbClr val="FF0000"/>
                </a:solidFill>
              </a:rPr>
              <a:t>At or Above Benchmark?</a:t>
            </a:r>
          </a:p>
          <a:p>
            <a:pPr algn="ctr"/>
            <a:r>
              <a:rPr lang="en-US" sz="3200" dirty="0" smtClean="0">
                <a:solidFill>
                  <a:srgbClr val="FF0000"/>
                </a:solidFill>
              </a:rPr>
              <a:t>Below Benchmark?</a:t>
            </a:r>
          </a:p>
          <a:p>
            <a:pPr algn="ctr"/>
            <a:r>
              <a:rPr lang="en-US" sz="3200" dirty="0" smtClean="0">
                <a:solidFill>
                  <a:srgbClr val="FF0000"/>
                </a:solidFill>
              </a:rPr>
              <a:t>Well Below Benchmark?</a:t>
            </a:r>
          </a:p>
          <a:p>
            <a:pPr>
              <a:buNone/>
            </a:pPr>
            <a:endParaRPr lang="en-US" dirty="0" smtClean="0"/>
          </a:p>
          <a:p>
            <a:pPr>
              <a:buNone/>
            </a:pPr>
            <a:endParaRPr lang="en-US" dirty="0"/>
          </a:p>
        </p:txBody>
      </p:sp>
      <p:sp>
        <p:nvSpPr>
          <p:cNvPr id="4" name="Oval 3"/>
          <p:cNvSpPr/>
          <p:nvPr/>
        </p:nvSpPr>
        <p:spPr>
          <a:xfrm>
            <a:off x="2057400" y="3962400"/>
            <a:ext cx="5257800" cy="609600"/>
          </a:xfrm>
          <a:prstGeom prst="ellipse">
            <a:avLst/>
          </a:prstGeom>
          <a:noFill/>
          <a:ln w="889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Mathematics Navigator </a:t>
            </a:r>
            <a:endParaRPr lang="en-US" dirty="0"/>
          </a:p>
        </p:txBody>
      </p:sp>
    </p:spTree>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p:cNvPicPr>
            <a:picLocks noChangeAspect="1" noChangeArrowheads="1"/>
          </p:cNvPicPr>
          <p:nvPr/>
        </p:nvPicPr>
        <p:blipFill>
          <a:blip r:embed="rId2" cstate="print"/>
          <a:srcRect/>
          <a:stretch>
            <a:fillRect/>
          </a:stretch>
        </p:blipFill>
        <p:spPr bwMode="auto">
          <a:xfrm>
            <a:off x="228600" y="228600"/>
            <a:ext cx="4991100" cy="6381750"/>
          </a:xfrm>
          <a:prstGeom prst="rect">
            <a:avLst/>
          </a:prstGeom>
          <a:noFill/>
          <a:ln w="9525">
            <a:noFill/>
            <a:miter lim="800000"/>
            <a:headEnd/>
            <a:tailEnd/>
          </a:ln>
        </p:spPr>
      </p:pic>
      <p:sp>
        <p:nvSpPr>
          <p:cNvPr id="5" name="Flowchart: Alternate Process 4"/>
          <p:cNvSpPr/>
          <p:nvPr/>
        </p:nvSpPr>
        <p:spPr>
          <a:xfrm>
            <a:off x="6019800" y="838200"/>
            <a:ext cx="2514600" cy="28194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Indicate the skill deficit, however knowledge about number sense, fluid reasoning, rapid recall and visual-spatial processing can be observed </a:t>
            </a:r>
            <a:endParaRPr lang="en-US" dirty="0"/>
          </a:p>
        </p:txBody>
      </p:sp>
      <p:graphicFrame>
        <p:nvGraphicFramePr>
          <p:cNvPr id="6" name="Table 5"/>
          <p:cNvGraphicFramePr>
            <a:graphicFrameLocks noGrp="1"/>
          </p:cNvGraphicFramePr>
          <p:nvPr/>
        </p:nvGraphicFramePr>
        <p:xfrm>
          <a:off x="4953000" y="3429000"/>
          <a:ext cx="4191000" cy="2931160"/>
        </p:xfrm>
        <a:graphic>
          <a:graphicData uri="http://schemas.openxmlformats.org/drawingml/2006/table">
            <a:tbl>
              <a:tblPr firstRow="1" bandRow="1">
                <a:tableStyleId>{21E4AEA4-8DFA-4A89-87EB-49C32662AFE0}</a:tableStyleId>
              </a:tblPr>
              <a:tblGrid>
                <a:gridCol w="2057400"/>
                <a:gridCol w="2133600"/>
              </a:tblGrid>
              <a:tr h="370840">
                <a:tc>
                  <a:txBody>
                    <a:bodyPr/>
                    <a:lstStyle/>
                    <a:p>
                      <a:r>
                        <a:rPr lang="en-US" dirty="0" smtClean="0"/>
                        <a:t>Performance Level </a:t>
                      </a:r>
                      <a:endParaRPr lang="en-US" dirty="0"/>
                    </a:p>
                  </a:txBody>
                  <a:tcPr/>
                </a:tc>
                <a:tc>
                  <a:txBody>
                    <a:bodyPr/>
                    <a:lstStyle/>
                    <a:p>
                      <a:r>
                        <a:rPr lang="en-US" dirty="0" smtClean="0"/>
                        <a:t>Interpretation </a:t>
                      </a:r>
                      <a:endParaRPr lang="en-US" dirty="0"/>
                    </a:p>
                  </a:txBody>
                  <a:tcPr/>
                </a:tc>
              </a:tr>
              <a:tr h="370840">
                <a:tc>
                  <a:txBody>
                    <a:bodyPr/>
                    <a:lstStyle/>
                    <a:p>
                      <a:r>
                        <a:rPr lang="en-US" dirty="0" smtClean="0"/>
                        <a:t>0-25%</a:t>
                      </a:r>
                      <a:endParaRPr lang="en-US" dirty="0"/>
                    </a:p>
                  </a:txBody>
                  <a:tcPr/>
                </a:tc>
                <a:tc>
                  <a:txBody>
                    <a:bodyPr/>
                    <a:lstStyle/>
                    <a:p>
                      <a:r>
                        <a:rPr lang="en-US" dirty="0" smtClean="0"/>
                        <a:t>Guessing</a:t>
                      </a:r>
                      <a:r>
                        <a:rPr lang="en-US" baseline="0" dirty="0" smtClean="0"/>
                        <a:t> Level; go down one level </a:t>
                      </a:r>
                      <a:endParaRPr lang="en-US" dirty="0"/>
                    </a:p>
                  </a:txBody>
                  <a:tcPr/>
                </a:tc>
              </a:tr>
              <a:tr h="370840">
                <a:tc>
                  <a:txBody>
                    <a:bodyPr/>
                    <a:lstStyle/>
                    <a:p>
                      <a:r>
                        <a:rPr lang="en-US" dirty="0" smtClean="0"/>
                        <a:t>25%-50%</a:t>
                      </a:r>
                      <a:endParaRPr lang="en-US" dirty="0"/>
                    </a:p>
                  </a:txBody>
                  <a:tcPr/>
                </a:tc>
                <a:tc>
                  <a:txBody>
                    <a:bodyPr/>
                    <a:lstStyle/>
                    <a:p>
                      <a:r>
                        <a:rPr lang="en-US" dirty="0" smtClean="0"/>
                        <a:t>Student needs skill development </a:t>
                      </a:r>
                      <a:endParaRPr lang="en-US" dirty="0"/>
                    </a:p>
                  </a:txBody>
                  <a:tcPr/>
                </a:tc>
              </a:tr>
              <a:tr h="370840">
                <a:tc>
                  <a:txBody>
                    <a:bodyPr/>
                    <a:lstStyle/>
                    <a:p>
                      <a:r>
                        <a:rPr lang="en-US" dirty="0" smtClean="0"/>
                        <a:t>50%-75%</a:t>
                      </a:r>
                      <a:endParaRPr lang="en-US" dirty="0"/>
                    </a:p>
                  </a:txBody>
                  <a:tcPr/>
                </a:tc>
                <a:tc>
                  <a:txBody>
                    <a:bodyPr/>
                    <a:lstStyle/>
                    <a:p>
                      <a:r>
                        <a:rPr lang="en-US" dirty="0" smtClean="0"/>
                        <a:t>Student needs portions</a:t>
                      </a:r>
                      <a:r>
                        <a:rPr lang="en-US" baseline="0" dirty="0" smtClean="0"/>
                        <a:t> of the skills </a:t>
                      </a:r>
                      <a:endParaRPr lang="en-US" dirty="0"/>
                    </a:p>
                  </a:txBody>
                  <a:tcPr/>
                </a:tc>
              </a:tr>
              <a:tr h="370840">
                <a:tc>
                  <a:txBody>
                    <a:bodyPr/>
                    <a:lstStyle/>
                    <a:p>
                      <a:r>
                        <a:rPr lang="en-US" dirty="0" smtClean="0"/>
                        <a:t>75% and up</a:t>
                      </a:r>
                      <a:endParaRPr lang="en-US" dirty="0"/>
                    </a:p>
                  </a:txBody>
                  <a:tcPr/>
                </a:tc>
                <a:tc>
                  <a:txBody>
                    <a:bodyPr/>
                    <a:lstStyle/>
                    <a:p>
                      <a:r>
                        <a:rPr lang="en-US" dirty="0" smtClean="0"/>
                        <a:t>Student</a:t>
                      </a:r>
                      <a:r>
                        <a:rPr lang="en-US" baseline="0" dirty="0" smtClean="0"/>
                        <a:t> should be tested on the next level</a:t>
                      </a:r>
                      <a:endParaRPr lang="en-US" dirty="0"/>
                    </a:p>
                  </a:txBody>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Post- Primary Assessments </a:t>
            </a:r>
            <a:endParaRPr lang="en-US" dirty="0"/>
          </a:p>
        </p:txBody>
      </p:sp>
      <p:graphicFrame>
        <p:nvGraphicFramePr>
          <p:cNvPr id="4" name="Table 3"/>
          <p:cNvGraphicFramePr>
            <a:graphicFrameLocks noGrp="1"/>
          </p:cNvGraphicFramePr>
          <p:nvPr/>
        </p:nvGraphicFramePr>
        <p:xfrm>
          <a:off x="304800" y="1524000"/>
          <a:ext cx="8610600" cy="5166360"/>
        </p:xfrm>
        <a:graphic>
          <a:graphicData uri="http://schemas.openxmlformats.org/drawingml/2006/table">
            <a:tbl>
              <a:tblPr firstRow="1" bandRow="1">
                <a:tableStyleId>{5C22544A-7EE6-4342-B048-85BDC9FD1C3A}</a:tableStyleId>
              </a:tblPr>
              <a:tblGrid>
                <a:gridCol w="8610600"/>
              </a:tblGrid>
              <a:tr h="370840">
                <a:tc>
                  <a:txBody>
                    <a:bodyPr/>
                    <a:lstStyle/>
                    <a:p>
                      <a:pPr>
                        <a:buFont typeface="Arial" pitchFamily="34" charset="0"/>
                        <a:buChar char="•"/>
                      </a:pPr>
                      <a:r>
                        <a:rPr lang="en-US" dirty="0" smtClean="0"/>
                        <a:t>How Children Learn Mathematics by M. Sharma </a:t>
                      </a:r>
                    </a:p>
                    <a:p>
                      <a:pPr>
                        <a:buFont typeface="Arial" pitchFamily="34" charset="0"/>
                        <a:buChar char="•"/>
                      </a:pPr>
                      <a:r>
                        <a:rPr lang="en-US" dirty="0" smtClean="0"/>
                        <a:t>Psychological Perspectives in assessing math learning needs; Journal of Instructional Psychology(2005)  K. </a:t>
                      </a:r>
                      <a:r>
                        <a:rPr lang="en-US" dirty="0" err="1" smtClean="0"/>
                        <a:t>Augustyniak</a:t>
                      </a:r>
                      <a:r>
                        <a:rPr lang="en-US" dirty="0" smtClean="0"/>
                        <a:t>, J. Murphy and D.K. Phillips </a:t>
                      </a:r>
                      <a:endParaRPr lang="en-US"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dirty="0" smtClean="0">
                          <a:solidFill>
                            <a:schemeClr val="dk1"/>
                          </a:solidFill>
                          <a:latin typeface="+mn-lt"/>
                          <a:ea typeface="+mn-ea"/>
                          <a:cs typeface="+mn-cs"/>
                        </a:rPr>
                        <a:t>Levels</a:t>
                      </a:r>
                      <a:r>
                        <a:rPr kumimoji="0" lang="en-US" sz="1800" kern="1200" baseline="0" dirty="0" smtClean="0">
                          <a:solidFill>
                            <a:schemeClr val="dk1"/>
                          </a:solidFill>
                          <a:latin typeface="+mn-lt"/>
                          <a:ea typeface="+mn-ea"/>
                          <a:cs typeface="+mn-cs"/>
                        </a:rPr>
                        <a:t> of cognitive awareness  (Is the child thinking while doing math?)</a:t>
                      </a:r>
                      <a:endParaRPr kumimoji="0" lang="en-US" sz="1800" kern="1200" dirty="0" smtClean="0">
                        <a:solidFill>
                          <a:schemeClr val="dk1"/>
                        </a:solidFill>
                        <a:latin typeface="+mn-lt"/>
                        <a:ea typeface="+mn-ea"/>
                        <a:cs typeface="+mn-cs"/>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dirty="0" smtClean="0">
                          <a:solidFill>
                            <a:schemeClr val="dk1"/>
                          </a:solidFill>
                          <a:latin typeface="+mn-lt"/>
                          <a:ea typeface="+mn-ea"/>
                          <a:cs typeface="+mn-cs"/>
                        </a:rPr>
                        <a:t>Follows Sequential Directions </a:t>
                      </a: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dirty="0" smtClean="0">
                          <a:solidFill>
                            <a:schemeClr val="dk1"/>
                          </a:solidFill>
                          <a:latin typeface="+mn-lt"/>
                          <a:ea typeface="+mn-ea"/>
                          <a:cs typeface="+mn-cs"/>
                        </a:rPr>
                        <a:t>Recognized patterns </a:t>
                      </a:r>
                    </a:p>
                  </a:txBody>
                  <a:tcPr/>
                </a:tc>
              </a:tr>
              <a:tr h="370840">
                <a:tc>
                  <a:txBody>
                    <a:bodyPr/>
                    <a:lstStyle/>
                    <a:p>
                      <a:r>
                        <a:rPr kumimoji="0" lang="en-US" sz="1800" kern="1200" dirty="0" smtClean="0">
                          <a:solidFill>
                            <a:schemeClr val="dk1"/>
                          </a:solidFill>
                          <a:latin typeface="+mn-lt"/>
                          <a:ea typeface="+mn-ea"/>
                          <a:cs typeface="+mn-cs"/>
                        </a:rPr>
                        <a:t>Estimate quantities </a:t>
                      </a:r>
                      <a:endParaRPr kumimoji="0" lang="en-US" sz="1800" kern="1200" dirty="0">
                        <a:solidFill>
                          <a:schemeClr val="dk1"/>
                        </a:solidFill>
                        <a:latin typeface="+mn-lt"/>
                        <a:ea typeface="+mn-ea"/>
                        <a:cs typeface="+mn-cs"/>
                      </a:endParaRPr>
                    </a:p>
                  </a:txBody>
                  <a:tcPr/>
                </a:tc>
              </a:tr>
              <a:tr h="370840">
                <a:tc>
                  <a:txBody>
                    <a:bodyPr/>
                    <a:lstStyle/>
                    <a:p>
                      <a:r>
                        <a:rPr kumimoji="0" lang="en-US" sz="1800" kern="1200" dirty="0" smtClean="0">
                          <a:solidFill>
                            <a:schemeClr val="dk1"/>
                          </a:solidFill>
                          <a:latin typeface="+mn-lt"/>
                          <a:ea typeface="+mn-ea"/>
                          <a:cs typeface="+mn-cs"/>
                        </a:rPr>
                        <a:t>Rapid</a:t>
                      </a:r>
                      <a:r>
                        <a:rPr kumimoji="0" lang="en-US" sz="1800" kern="1200" baseline="0" dirty="0" smtClean="0">
                          <a:solidFill>
                            <a:schemeClr val="dk1"/>
                          </a:solidFill>
                          <a:latin typeface="+mn-lt"/>
                          <a:ea typeface="+mn-ea"/>
                          <a:cs typeface="+mn-cs"/>
                        </a:rPr>
                        <a:t> recall of over learned facts </a:t>
                      </a:r>
                      <a:endParaRPr kumimoji="0" lang="en-US" sz="1800" kern="1200" dirty="0">
                        <a:solidFill>
                          <a:schemeClr val="dk1"/>
                        </a:solidFill>
                        <a:latin typeface="+mn-lt"/>
                        <a:ea typeface="+mn-ea"/>
                        <a:cs typeface="+mn-cs"/>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dirty="0" smtClean="0">
                          <a:solidFill>
                            <a:schemeClr val="dk1"/>
                          </a:solidFill>
                          <a:latin typeface="+mn-lt"/>
                          <a:ea typeface="+mn-ea"/>
                          <a:cs typeface="+mn-cs"/>
                        </a:rPr>
                        <a:t>Visualize and manipulate</a:t>
                      </a:r>
                      <a:r>
                        <a:rPr kumimoji="0" lang="en-US" sz="1800" kern="1200" baseline="0" dirty="0" smtClean="0">
                          <a:solidFill>
                            <a:schemeClr val="dk1"/>
                          </a:solidFill>
                          <a:latin typeface="+mn-lt"/>
                          <a:ea typeface="+mn-ea"/>
                          <a:cs typeface="+mn-cs"/>
                        </a:rPr>
                        <a:t> mental pictures </a:t>
                      </a:r>
                    </a:p>
                  </a:txBody>
                  <a:tcPr/>
                </a:tc>
              </a:tr>
              <a:tr h="370840">
                <a:tc>
                  <a:txBody>
                    <a:bodyPr/>
                    <a:lstStyle/>
                    <a:p>
                      <a:r>
                        <a:rPr kumimoji="0" lang="en-US" sz="1800" kern="1200" dirty="0" smtClean="0">
                          <a:solidFill>
                            <a:schemeClr val="dk1"/>
                          </a:solidFill>
                          <a:latin typeface="+mn-lt"/>
                          <a:ea typeface="+mn-ea"/>
                          <a:cs typeface="+mn-cs"/>
                        </a:rPr>
                        <a:t>Sense of Spatial Orientation and Organization </a:t>
                      </a:r>
                      <a:endParaRPr kumimoji="0" lang="en-US" sz="1800" kern="1200" dirty="0">
                        <a:solidFill>
                          <a:schemeClr val="dk1"/>
                        </a:solidFill>
                        <a:latin typeface="+mn-lt"/>
                        <a:ea typeface="+mn-ea"/>
                        <a:cs typeface="+mn-cs"/>
                      </a:endParaRPr>
                    </a:p>
                  </a:txBody>
                  <a:tcPr/>
                </a:tc>
              </a:tr>
              <a:tr h="370840">
                <a:tc>
                  <a:txBody>
                    <a:bodyPr/>
                    <a:lstStyle/>
                    <a:p>
                      <a:r>
                        <a:rPr kumimoji="0" lang="en-US" sz="1800" kern="1200" dirty="0" smtClean="0">
                          <a:solidFill>
                            <a:schemeClr val="dk1"/>
                          </a:solidFill>
                          <a:latin typeface="+mn-lt"/>
                          <a:ea typeface="+mn-ea"/>
                          <a:cs typeface="+mn-cs"/>
                        </a:rPr>
                        <a:t>Ability to do deductive reasoning </a:t>
                      </a:r>
                      <a:endParaRPr kumimoji="0" lang="en-US" sz="1800" kern="1200" dirty="0">
                        <a:solidFill>
                          <a:schemeClr val="dk1"/>
                        </a:solidFill>
                        <a:latin typeface="+mn-lt"/>
                        <a:ea typeface="+mn-ea"/>
                        <a:cs typeface="+mn-cs"/>
                      </a:endParaRPr>
                    </a:p>
                  </a:txBody>
                  <a:tcPr/>
                </a:tc>
              </a:tr>
              <a:tr h="370840">
                <a:tc>
                  <a:txBody>
                    <a:bodyPr/>
                    <a:lstStyle/>
                    <a:p>
                      <a:r>
                        <a:rPr kumimoji="0" lang="en-US" sz="1800" kern="1200" dirty="0" smtClean="0">
                          <a:solidFill>
                            <a:schemeClr val="dk1"/>
                          </a:solidFill>
                          <a:latin typeface="+mn-lt"/>
                          <a:ea typeface="+mn-ea"/>
                          <a:cs typeface="+mn-cs"/>
                        </a:rPr>
                        <a:t>Ability to do inductive</a:t>
                      </a:r>
                      <a:r>
                        <a:rPr kumimoji="0" lang="en-US" sz="1800" kern="1200" baseline="0" dirty="0" smtClean="0">
                          <a:solidFill>
                            <a:schemeClr val="dk1"/>
                          </a:solidFill>
                          <a:latin typeface="+mn-lt"/>
                          <a:ea typeface="+mn-ea"/>
                          <a:cs typeface="+mn-cs"/>
                        </a:rPr>
                        <a:t> reasoning </a:t>
                      </a:r>
                      <a:endParaRPr kumimoji="0" lang="en-US" sz="1800" kern="1200" dirty="0">
                        <a:solidFill>
                          <a:schemeClr val="dk1"/>
                        </a:solidFill>
                        <a:latin typeface="+mn-lt"/>
                        <a:ea typeface="+mn-ea"/>
                        <a:cs typeface="+mn-cs"/>
                      </a:endParaRPr>
                    </a:p>
                  </a:txBody>
                  <a:tcPr/>
                </a:tc>
              </a:tr>
              <a:tr h="370840">
                <a:tc>
                  <a:txBody>
                    <a:bodyPr/>
                    <a:lstStyle/>
                    <a:p>
                      <a:r>
                        <a:rPr kumimoji="0" lang="en-US" sz="1800" kern="1200" dirty="0" smtClean="0">
                          <a:solidFill>
                            <a:schemeClr val="dk1"/>
                          </a:solidFill>
                          <a:latin typeface="+mn-lt"/>
                          <a:ea typeface="+mn-ea"/>
                          <a:cs typeface="+mn-cs"/>
                        </a:rPr>
                        <a:t>Levels of mastery</a:t>
                      </a:r>
                      <a:r>
                        <a:rPr kumimoji="0" lang="en-US" sz="1800" kern="1200" baseline="0" dirty="0" smtClean="0">
                          <a:solidFill>
                            <a:schemeClr val="dk1"/>
                          </a:solidFill>
                          <a:latin typeface="+mn-lt"/>
                          <a:ea typeface="+mn-ea"/>
                          <a:cs typeface="+mn-cs"/>
                        </a:rPr>
                        <a:t> (connect to existing knowledge, uses concrete to build a model, draws representations of the model, translates into mathematical notation; applies to real world; teaches the concepts </a:t>
                      </a:r>
                      <a:endParaRPr kumimoji="0" lang="en-US" sz="1800" kern="1200" dirty="0">
                        <a:solidFill>
                          <a:schemeClr val="dk1"/>
                        </a:solidFill>
                        <a:latin typeface="+mn-lt"/>
                        <a:ea typeface="+mn-ea"/>
                        <a:cs typeface="+mn-cs"/>
                      </a:endParaRPr>
                    </a:p>
                  </a:txBody>
                  <a:tcPr/>
                </a:tc>
              </a:tr>
            </a:tbl>
          </a:graphicData>
        </a:graphic>
      </p:graphicFrame>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p:cNvPicPr>
            <a:picLocks noChangeAspect="1" noChangeArrowheads="1"/>
          </p:cNvPicPr>
          <p:nvPr/>
        </p:nvPicPr>
        <p:blipFill>
          <a:blip r:embed="rId2" cstate="print"/>
          <a:srcRect/>
          <a:stretch>
            <a:fillRect/>
          </a:stretch>
        </p:blipFill>
        <p:spPr bwMode="auto">
          <a:xfrm>
            <a:off x="304800" y="381000"/>
            <a:ext cx="8382000" cy="4638893"/>
          </a:xfrm>
          <a:prstGeom prst="rect">
            <a:avLst/>
          </a:prstGeom>
          <a:noFill/>
          <a:ln w="9525">
            <a:noFill/>
            <a:miter lim="800000"/>
            <a:headEnd/>
            <a:tailEnd/>
          </a:ln>
        </p:spPr>
      </p:pic>
      <p:sp>
        <p:nvSpPr>
          <p:cNvPr id="3" name="TextBox 2"/>
          <p:cNvSpPr txBox="1"/>
          <p:nvPr/>
        </p:nvSpPr>
        <p:spPr>
          <a:xfrm>
            <a:off x="838200" y="5410200"/>
            <a:ext cx="7620000" cy="923330"/>
          </a:xfrm>
          <a:prstGeom prst="rect">
            <a:avLst/>
          </a:prstGeom>
          <a:noFill/>
        </p:spPr>
        <p:txBody>
          <a:bodyPr wrap="square" rtlCol="0">
            <a:spAutoFit/>
          </a:bodyPr>
          <a:lstStyle/>
          <a:p>
            <a:pPr>
              <a:buFont typeface="Arial" pitchFamily="34" charset="0"/>
              <a:buChar char="•"/>
            </a:pPr>
            <a:r>
              <a:rPr lang="en-US" dirty="0" smtClean="0"/>
              <a:t>If incorrect then interview</a:t>
            </a:r>
          </a:p>
          <a:p>
            <a:pPr>
              <a:buFont typeface="Arial" pitchFamily="34" charset="0"/>
              <a:buChar char="•"/>
            </a:pPr>
            <a:r>
              <a:rPr lang="en-US" dirty="0" smtClean="0"/>
              <a:t>How did you get that answer? </a:t>
            </a:r>
          </a:p>
          <a:p>
            <a:pPr>
              <a:buFont typeface="Arial" pitchFamily="34" charset="0"/>
              <a:buChar char="•"/>
            </a:pPr>
            <a:r>
              <a:rPr lang="en-US" dirty="0" smtClean="0"/>
              <a:t>Record the response </a:t>
            </a:r>
            <a:endParaRPr lang="en-US" dirty="0"/>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p:cNvPicPr>
            <a:picLocks noChangeAspect="1" noChangeArrowheads="1"/>
          </p:cNvPicPr>
          <p:nvPr/>
        </p:nvPicPr>
        <p:blipFill>
          <a:blip r:embed="rId2" cstate="print"/>
          <a:srcRect/>
          <a:stretch>
            <a:fillRect/>
          </a:stretch>
        </p:blipFill>
        <p:spPr bwMode="auto">
          <a:xfrm>
            <a:off x="533400" y="457200"/>
            <a:ext cx="4886325" cy="5495925"/>
          </a:xfrm>
          <a:prstGeom prst="rect">
            <a:avLst/>
          </a:prstGeom>
          <a:noFill/>
          <a:ln w="9525">
            <a:noFill/>
            <a:miter lim="800000"/>
            <a:headEnd/>
            <a:tailEnd/>
          </a:ln>
        </p:spPr>
      </p:pic>
      <p:sp>
        <p:nvSpPr>
          <p:cNvPr id="3" name="TextBox 2"/>
          <p:cNvSpPr txBox="1"/>
          <p:nvPr/>
        </p:nvSpPr>
        <p:spPr>
          <a:xfrm>
            <a:off x="5181600" y="2209800"/>
            <a:ext cx="3657600" cy="923330"/>
          </a:xfrm>
          <a:prstGeom prst="rect">
            <a:avLst/>
          </a:prstGeom>
          <a:noFill/>
        </p:spPr>
        <p:txBody>
          <a:bodyPr wrap="square" rtlCol="0">
            <a:spAutoFit/>
          </a:bodyPr>
          <a:lstStyle/>
          <a:p>
            <a:pPr>
              <a:buFont typeface="Arial" pitchFamily="34" charset="0"/>
              <a:buChar char="•"/>
            </a:pPr>
            <a:r>
              <a:rPr lang="en-US" dirty="0" smtClean="0"/>
              <a:t>If incorrect then interview</a:t>
            </a:r>
          </a:p>
          <a:p>
            <a:pPr>
              <a:buFont typeface="Arial" pitchFamily="34" charset="0"/>
              <a:buChar char="•"/>
            </a:pPr>
            <a:r>
              <a:rPr lang="en-US" dirty="0" smtClean="0"/>
              <a:t>How did you get that answer? </a:t>
            </a:r>
          </a:p>
          <a:p>
            <a:pPr>
              <a:buFont typeface="Arial" pitchFamily="34" charset="0"/>
              <a:buChar char="•"/>
            </a:pPr>
            <a:r>
              <a:rPr lang="en-US" dirty="0" smtClean="0"/>
              <a:t>Record the response </a:t>
            </a:r>
            <a:endParaRPr lang="en-US" dirty="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p:cNvPicPr>
            <a:picLocks noChangeAspect="1" noChangeArrowheads="1"/>
          </p:cNvPicPr>
          <p:nvPr/>
        </p:nvPicPr>
        <p:blipFill>
          <a:blip r:embed="rId2" cstate="print"/>
          <a:srcRect/>
          <a:stretch>
            <a:fillRect/>
          </a:stretch>
        </p:blipFill>
        <p:spPr bwMode="auto">
          <a:xfrm>
            <a:off x="3886200" y="609600"/>
            <a:ext cx="4610100" cy="4848225"/>
          </a:xfrm>
          <a:prstGeom prst="rect">
            <a:avLst/>
          </a:prstGeom>
          <a:noFill/>
          <a:ln w="9525">
            <a:noFill/>
            <a:miter lim="800000"/>
            <a:headEnd/>
            <a:tailEnd/>
          </a:ln>
        </p:spPr>
      </p:pic>
      <p:sp>
        <p:nvSpPr>
          <p:cNvPr id="3" name="TextBox 2"/>
          <p:cNvSpPr txBox="1"/>
          <p:nvPr/>
        </p:nvSpPr>
        <p:spPr>
          <a:xfrm>
            <a:off x="685800" y="2362200"/>
            <a:ext cx="3657600" cy="923330"/>
          </a:xfrm>
          <a:prstGeom prst="rect">
            <a:avLst/>
          </a:prstGeom>
          <a:noFill/>
        </p:spPr>
        <p:txBody>
          <a:bodyPr wrap="square" rtlCol="0">
            <a:spAutoFit/>
          </a:bodyPr>
          <a:lstStyle/>
          <a:p>
            <a:pPr>
              <a:buFont typeface="Arial" pitchFamily="34" charset="0"/>
              <a:buChar char="•"/>
            </a:pPr>
            <a:r>
              <a:rPr lang="en-US" dirty="0" smtClean="0"/>
              <a:t>If incorrect then interview</a:t>
            </a:r>
          </a:p>
          <a:p>
            <a:pPr>
              <a:buFont typeface="Arial" pitchFamily="34" charset="0"/>
              <a:buChar char="•"/>
            </a:pPr>
            <a:r>
              <a:rPr lang="en-US" dirty="0" smtClean="0"/>
              <a:t>How did you get that answer? </a:t>
            </a:r>
          </a:p>
          <a:p>
            <a:pPr>
              <a:buFont typeface="Arial" pitchFamily="34" charset="0"/>
              <a:buChar char="•"/>
            </a:pPr>
            <a:r>
              <a:rPr lang="en-US" dirty="0" smtClean="0"/>
              <a:t>Record the response </a:t>
            </a:r>
            <a:endParaRPr lang="en-US" dirty="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C:\Users\rfrantu.DPSUSER\AppData\Local\Microsoft\Windows\Temporary Internet Files\Content.IE5\3Q3B2DET\MC900300263[1].wmf"/>
          <p:cNvPicPr>
            <a:picLocks noChangeAspect="1" noChangeArrowheads="1"/>
          </p:cNvPicPr>
          <p:nvPr/>
        </p:nvPicPr>
        <p:blipFill>
          <a:blip r:embed="rId2" cstate="print"/>
          <a:srcRect/>
          <a:stretch>
            <a:fillRect/>
          </a:stretch>
        </p:blipFill>
        <p:spPr bwMode="auto">
          <a:xfrm>
            <a:off x="6248400" y="0"/>
            <a:ext cx="2416879" cy="1600200"/>
          </a:xfrm>
          <a:prstGeom prst="rect">
            <a:avLst/>
          </a:prstGeom>
          <a:noFill/>
        </p:spPr>
      </p:pic>
      <p:graphicFrame>
        <p:nvGraphicFramePr>
          <p:cNvPr id="3" name="Diagram 2"/>
          <p:cNvGraphicFramePr/>
          <p:nvPr/>
        </p:nvGraphicFramePr>
        <p:xfrm>
          <a:off x="685800" y="1447800"/>
          <a:ext cx="6477000" cy="4673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Pattern Block Design </a:t>
            </a:r>
            <a:endParaRPr lang="en-US" dirty="0"/>
          </a:p>
        </p:txBody>
      </p:sp>
      <p:sp>
        <p:nvSpPr>
          <p:cNvPr id="3" name="Text Placeholder 2"/>
          <p:cNvSpPr>
            <a:spLocks noGrp="1"/>
          </p:cNvSpPr>
          <p:nvPr>
            <p:ph type="body" idx="1"/>
          </p:nvPr>
        </p:nvSpPr>
        <p:spPr/>
        <p:txBody>
          <a:bodyPr/>
          <a:lstStyle/>
          <a:p>
            <a:r>
              <a:rPr lang="en-US" dirty="0" smtClean="0"/>
              <a:t>Visual-Spatial Processing </a:t>
            </a:r>
            <a:endParaRPr lang="en-US" dirty="0"/>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Pattern Block Design </a:t>
            </a:r>
            <a:endParaRPr lang="en-US" dirty="0"/>
          </a:p>
        </p:txBody>
      </p:sp>
      <p:sp>
        <p:nvSpPr>
          <p:cNvPr id="5" name="Content Placeholder 4"/>
          <p:cNvSpPr>
            <a:spLocks noGrp="1"/>
          </p:cNvSpPr>
          <p:nvPr>
            <p:ph sz="quarter" idx="1"/>
          </p:nvPr>
        </p:nvSpPr>
        <p:spPr/>
        <p:txBody>
          <a:bodyPr/>
          <a:lstStyle/>
          <a:p>
            <a:pPr>
              <a:buNone/>
            </a:pPr>
            <a:r>
              <a:rPr lang="en-US" dirty="0" smtClean="0"/>
              <a:t>Objective: To determine a child’s ability to complete a pattern black design with and without guidelines </a:t>
            </a:r>
          </a:p>
          <a:p>
            <a:pPr>
              <a:buNone/>
            </a:pPr>
            <a:r>
              <a:rPr lang="en-US" dirty="0" smtClean="0"/>
              <a:t>Materials: Pattern blocks and Block Design Cards </a:t>
            </a:r>
          </a:p>
          <a:p>
            <a:pPr>
              <a:buNone/>
            </a:pPr>
            <a:r>
              <a:rPr lang="en-US" dirty="0" smtClean="0"/>
              <a:t>Directions: Have the student complete the images using the pattern blocks; first have them complete the design with guidelines; next have them complete the design without guidelines.</a:t>
            </a:r>
            <a:endParaRPr lang="en-US" dirty="0"/>
          </a:p>
        </p:txBody>
      </p:sp>
      <p:pic>
        <p:nvPicPr>
          <p:cNvPr id="43010" name="Picture 2"/>
          <p:cNvPicPr>
            <a:picLocks noChangeAspect="1" noChangeArrowheads="1"/>
          </p:cNvPicPr>
          <p:nvPr/>
        </p:nvPicPr>
        <p:blipFill>
          <a:blip r:embed="rId2" cstate="print"/>
          <a:srcRect/>
          <a:stretch>
            <a:fillRect/>
          </a:stretch>
        </p:blipFill>
        <p:spPr bwMode="auto">
          <a:xfrm>
            <a:off x="2743200" y="4267200"/>
            <a:ext cx="1913467" cy="2152650"/>
          </a:xfrm>
          <a:prstGeom prst="rect">
            <a:avLst/>
          </a:prstGeom>
          <a:noFill/>
          <a:ln w="9525">
            <a:noFill/>
            <a:miter lim="800000"/>
            <a:headEnd/>
            <a:tailEnd/>
          </a:ln>
        </p:spPr>
      </p:pic>
      <p:pic>
        <p:nvPicPr>
          <p:cNvPr id="43011" name="Picture 3"/>
          <p:cNvPicPr>
            <a:picLocks noChangeAspect="1" noChangeArrowheads="1"/>
          </p:cNvPicPr>
          <p:nvPr/>
        </p:nvPicPr>
        <p:blipFill>
          <a:blip r:embed="rId3" cstate="print"/>
          <a:srcRect/>
          <a:stretch>
            <a:fillRect/>
          </a:stretch>
        </p:blipFill>
        <p:spPr bwMode="auto">
          <a:xfrm>
            <a:off x="5410200" y="4267200"/>
            <a:ext cx="1910771" cy="20526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Mathematics Fishbone </a:t>
            </a:r>
            <a:endParaRPr lang="en-US" dirty="0"/>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oon 3"/>
          <p:cNvSpPr/>
          <p:nvPr/>
        </p:nvSpPr>
        <p:spPr>
          <a:xfrm>
            <a:off x="304800" y="1295400"/>
            <a:ext cx="2971800" cy="3810000"/>
          </a:xfrm>
          <a:prstGeom prst="moon">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fontAlgn="auto">
              <a:spcBef>
                <a:spcPts val="0"/>
              </a:spcBef>
              <a:spcAft>
                <a:spcPts val="0"/>
              </a:spcAft>
              <a:defRPr/>
            </a:pPr>
            <a:endParaRPr lang="en-US" dirty="0"/>
          </a:p>
        </p:txBody>
      </p:sp>
      <p:cxnSp>
        <p:nvCxnSpPr>
          <p:cNvPr id="6" name="Straight Connector 5"/>
          <p:cNvCxnSpPr/>
          <p:nvPr/>
        </p:nvCxnSpPr>
        <p:spPr>
          <a:xfrm>
            <a:off x="1828800" y="3276600"/>
            <a:ext cx="6324600" cy="7620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Moon 6"/>
          <p:cNvSpPr/>
          <p:nvPr/>
        </p:nvSpPr>
        <p:spPr>
          <a:xfrm>
            <a:off x="8001000" y="2743200"/>
            <a:ext cx="762000" cy="1219200"/>
          </a:xfrm>
          <a:prstGeom prst="moon">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fontAlgn="auto">
              <a:spcBef>
                <a:spcPts val="0"/>
              </a:spcBef>
              <a:spcAft>
                <a:spcPts val="0"/>
              </a:spcAft>
              <a:defRPr/>
            </a:pPr>
            <a:endParaRPr lang="en-US" dirty="0"/>
          </a:p>
        </p:txBody>
      </p:sp>
      <p:cxnSp>
        <p:nvCxnSpPr>
          <p:cNvPr id="8" name="Straight Connector 7"/>
          <p:cNvCxnSpPr/>
          <p:nvPr/>
        </p:nvCxnSpPr>
        <p:spPr>
          <a:xfrm flipV="1">
            <a:off x="2133600" y="609600"/>
            <a:ext cx="1981200" cy="2678113"/>
          </a:xfrm>
          <a:prstGeom prst="lin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a:spLocks noChangeArrowheads="1"/>
          </p:cNvSpPr>
          <p:nvPr/>
        </p:nvSpPr>
        <p:spPr bwMode="auto">
          <a:xfrm>
            <a:off x="3200400" y="152400"/>
            <a:ext cx="2514600" cy="507827"/>
          </a:xfrm>
          <a:prstGeom prst="rect">
            <a:avLst/>
          </a:prstGeom>
          <a:noFill/>
          <a:ln w="9525">
            <a:noFill/>
            <a:miter lim="800000"/>
            <a:headEnd/>
            <a:tailEnd/>
          </a:ln>
        </p:spPr>
        <p:txBody>
          <a:bodyPr lIns="91435" tIns="45718" rIns="91435" bIns="45718">
            <a:spAutoFit/>
          </a:bodyPr>
          <a:lstStyle/>
          <a:p>
            <a:r>
              <a:rPr lang="en-US" b="1" dirty="0" smtClean="0">
                <a:latin typeface="Calibri" pitchFamily="34" charset="0"/>
              </a:rPr>
              <a:t>Number Sense </a:t>
            </a:r>
            <a:r>
              <a:rPr lang="en-US" sz="900" b="1" dirty="0" smtClean="0">
                <a:latin typeface="Calibri" pitchFamily="34" charset="0"/>
              </a:rPr>
              <a:t>(Math their Way;  quantity discrimination; missing number )</a:t>
            </a:r>
            <a:endParaRPr lang="en-US" sz="900" b="1" dirty="0">
              <a:latin typeface="Calibri" pitchFamily="34" charset="0"/>
            </a:endParaRPr>
          </a:p>
        </p:txBody>
      </p:sp>
      <p:cxnSp>
        <p:nvCxnSpPr>
          <p:cNvPr id="10" name="Straight Connector 9"/>
          <p:cNvCxnSpPr/>
          <p:nvPr/>
        </p:nvCxnSpPr>
        <p:spPr>
          <a:xfrm flipV="1">
            <a:off x="5029200" y="609600"/>
            <a:ext cx="1981200" cy="2667000"/>
          </a:xfrm>
          <a:prstGeom prst="lin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a:spLocks noChangeArrowheads="1"/>
          </p:cNvSpPr>
          <p:nvPr/>
        </p:nvSpPr>
        <p:spPr bwMode="auto">
          <a:xfrm>
            <a:off x="5791200" y="152400"/>
            <a:ext cx="3124200" cy="507827"/>
          </a:xfrm>
          <a:prstGeom prst="rect">
            <a:avLst/>
          </a:prstGeom>
          <a:noFill/>
          <a:ln w="9525">
            <a:noFill/>
            <a:miter lim="800000"/>
            <a:headEnd/>
            <a:tailEnd/>
          </a:ln>
        </p:spPr>
        <p:txBody>
          <a:bodyPr lIns="91435" tIns="45718" rIns="91435" bIns="45718">
            <a:spAutoFit/>
          </a:bodyPr>
          <a:lstStyle/>
          <a:p>
            <a:pPr algn="r"/>
            <a:r>
              <a:rPr lang="en-US" b="1" dirty="0" smtClean="0">
                <a:latin typeface="Calibri" pitchFamily="34" charset="0"/>
              </a:rPr>
              <a:t>Operations </a:t>
            </a:r>
            <a:endParaRPr lang="en-US" b="1" dirty="0">
              <a:latin typeface="Calibri" pitchFamily="34" charset="0"/>
            </a:endParaRPr>
          </a:p>
          <a:p>
            <a:pPr algn="r"/>
            <a:r>
              <a:rPr lang="en-US" sz="800" b="1" dirty="0" smtClean="0">
                <a:latin typeface="Calibri" pitchFamily="34" charset="0"/>
              </a:rPr>
              <a:t>(</a:t>
            </a:r>
            <a:r>
              <a:rPr lang="en-US" sz="900" b="1" dirty="0" smtClean="0">
                <a:latin typeface="Calibri" pitchFamily="34" charset="0"/>
              </a:rPr>
              <a:t>Math their Way;</a:t>
            </a:r>
            <a:r>
              <a:rPr lang="en-US" sz="800" b="1" dirty="0" smtClean="0">
                <a:latin typeface="Calibri" pitchFamily="34" charset="0"/>
              </a:rPr>
              <a:t>)</a:t>
            </a:r>
            <a:endParaRPr lang="en-US" sz="800" b="1" dirty="0">
              <a:latin typeface="Calibri" pitchFamily="34" charset="0"/>
            </a:endParaRPr>
          </a:p>
        </p:txBody>
      </p:sp>
      <p:sp>
        <p:nvSpPr>
          <p:cNvPr id="14" name="TextBox 17"/>
          <p:cNvSpPr txBox="1">
            <a:spLocks noChangeArrowheads="1"/>
          </p:cNvSpPr>
          <p:nvPr/>
        </p:nvSpPr>
        <p:spPr bwMode="auto">
          <a:xfrm>
            <a:off x="5867400" y="5867400"/>
            <a:ext cx="3124200" cy="769437"/>
          </a:xfrm>
          <a:prstGeom prst="rect">
            <a:avLst/>
          </a:prstGeom>
          <a:noFill/>
          <a:ln w="9525">
            <a:noFill/>
            <a:miter lim="800000"/>
            <a:headEnd/>
            <a:tailEnd/>
          </a:ln>
        </p:spPr>
        <p:txBody>
          <a:bodyPr lIns="91435" tIns="45718" rIns="91435" bIns="45718">
            <a:spAutoFit/>
          </a:bodyPr>
          <a:lstStyle/>
          <a:p>
            <a:pPr algn="r"/>
            <a:r>
              <a:rPr lang="en-US" b="1" dirty="0" smtClean="0">
                <a:latin typeface="Calibri" pitchFamily="34" charset="0"/>
              </a:rPr>
              <a:t>Reasoning and Problem Solving </a:t>
            </a:r>
            <a:r>
              <a:rPr lang="en-US" sz="800" b="1" dirty="0" smtClean="0">
                <a:latin typeface="Calibri" pitchFamily="34" charset="0"/>
              </a:rPr>
              <a:t>(Monitoring Basic Skills Progress; Pattern Block Design; Mathematics Navigator Screeners  ) </a:t>
            </a:r>
            <a:endParaRPr lang="en-US" b="1" dirty="0">
              <a:latin typeface="Calibri" pitchFamily="34" charset="0"/>
            </a:endParaRPr>
          </a:p>
        </p:txBody>
      </p:sp>
      <p:sp>
        <p:nvSpPr>
          <p:cNvPr id="15" name="TextBox 18"/>
          <p:cNvSpPr txBox="1">
            <a:spLocks noChangeArrowheads="1"/>
          </p:cNvSpPr>
          <p:nvPr/>
        </p:nvSpPr>
        <p:spPr bwMode="auto">
          <a:xfrm>
            <a:off x="3124200" y="5791200"/>
            <a:ext cx="2209800" cy="492438"/>
          </a:xfrm>
          <a:prstGeom prst="rect">
            <a:avLst/>
          </a:prstGeom>
          <a:noFill/>
          <a:ln w="9525">
            <a:noFill/>
            <a:miter lim="800000"/>
            <a:headEnd/>
            <a:tailEnd/>
          </a:ln>
        </p:spPr>
        <p:txBody>
          <a:bodyPr wrap="square" lIns="91435" tIns="45718" rIns="91435" bIns="45718">
            <a:spAutoFit/>
          </a:bodyPr>
          <a:lstStyle/>
          <a:p>
            <a:r>
              <a:rPr lang="en-US" b="1" dirty="0">
                <a:latin typeface="Calibri" pitchFamily="34" charset="0"/>
              </a:rPr>
              <a:t>Fluency </a:t>
            </a:r>
            <a:r>
              <a:rPr lang="en-US" sz="800" b="1" dirty="0" smtClean="0">
                <a:latin typeface="Calibri" pitchFamily="34" charset="0"/>
              </a:rPr>
              <a:t>(Monitoring Basic Skills Progress; Rapid Automatic Naming )</a:t>
            </a:r>
            <a:endParaRPr lang="en-US" sz="800" b="1" dirty="0">
              <a:latin typeface="Calibri" pitchFamily="34" charset="0"/>
            </a:endParaRPr>
          </a:p>
        </p:txBody>
      </p:sp>
      <p:cxnSp>
        <p:nvCxnSpPr>
          <p:cNvPr id="16" name="Straight Connector 15"/>
          <p:cNvCxnSpPr/>
          <p:nvPr/>
        </p:nvCxnSpPr>
        <p:spPr>
          <a:xfrm flipH="1" flipV="1">
            <a:off x="4038600" y="3352800"/>
            <a:ext cx="1447800" cy="2514600"/>
          </a:xfrm>
          <a:prstGeom prst="lin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H="1" flipV="1">
            <a:off x="6934200" y="3352800"/>
            <a:ext cx="1371600" cy="2438400"/>
          </a:xfrm>
          <a:prstGeom prst="lin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1" name="TextBox 20"/>
          <p:cNvSpPr txBox="1">
            <a:spLocks noChangeArrowheads="1"/>
          </p:cNvSpPr>
          <p:nvPr/>
        </p:nvSpPr>
        <p:spPr bwMode="auto">
          <a:xfrm>
            <a:off x="3505200" y="1219200"/>
            <a:ext cx="1905000" cy="1446546"/>
          </a:xfrm>
          <a:prstGeom prst="rect">
            <a:avLst/>
          </a:prstGeom>
          <a:noFill/>
          <a:ln w="9525">
            <a:noFill/>
            <a:miter lim="800000"/>
            <a:headEnd/>
            <a:tailEnd/>
          </a:ln>
        </p:spPr>
        <p:txBody>
          <a:bodyPr lIns="91435" tIns="45718" rIns="91435" bIns="45718">
            <a:spAutoFit/>
          </a:bodyPr>
          <a:lstStyle/>
          <a:p>
            <a:r>
              <a:rPr lang="en-US" sz="1100" dirty="0" smtClean="0">
                <a:latin typeface="Calibri" pitchFamily="34" charset="0"/>
                <a:cs typeface="Calibri" pitchFamily="34" charset="0"/>
              </a:rPr>
              <a:t>Counting by Rote </a:t>
            </a:r>
            <a:r>
              <a:rPr lang="en-US" sz="1100" dirty="0" smtClean="0">
                <a:latin typeface="Calibri" pitchFamily="34" charset="0"/>
                <a:cs typeface="Calibri" pitchFamily="34" charset="0"/>
              </a:rPr>
              <a:t>Memory:</a:t>
            </a:r>
            <a:endParaRPr lang="en-US" sz="1100" dirty="0" smtClean="0">
              <a:latin typeface="Calibri" pitchFamily="34" charset="0"/>
              <a:cs typeface="Calibri" pitchFamily="34" charset="0"/>
            </a:endParaRPr>
          </a:p>
          <a:p>
            <a:r>
              <a:rPr lang="en-US" sz="1100" dirty="0" smtClean="0">
                <a:latin typeface="Calibri" pitchFamily="34" charset="0"/>
                <a:cs typeface="Calibri" pitchFamily="34" charset="0"/>
              </a:rPr>
              <a:t>One-to-One </a:t>
            </a:r>
            <a:r>
              <a:rPr lang="en-US" sz="1100" dirty="0" smtClean="0">
                <a:latin typeface="Calibri" pitchFamily="34" charset="0"/>
                <a:cs typeface="Calibri" pitchFamily="34" charset="0"/>
              </a:rPr>
              <a:t>Correspondence: </a:t>
            </a:r>
            <a:endParaRPr lang="en-US" sz="1100" dirty="0" smtClean="0">
              <a:latin typeface="Calibri" pitchFamily="34" charset="0"/>
              <a:cs typeface="Calibri" pitchFamily="34" charset="0"/>
            </a:endParaRPr>
          </a:p>
          <a:p>
            <a:r>
              <a:rPr lang="en-US" sz="1100" dirty="0" smtClean="0">
                <a:latin typeface="Calibri" pitchFamily="34" charset="0"/>
                <a:cs typeface="Calibri" pitchFamily="34" charset="0"/>
              </a:rPr>
              <a:t>Instant </a:t>
            </a:r>
            <a:r>
              <a:rPr lang="en-US" sz="1100" dirty="0" smtClean="0">
                <a:latin typeface="Calibri" pitchFamily="34" charset="0"/>
                <a:cs typeface="Calibri" pitchFamily="34" charset="0"/>
              </a:rPr>
              <a:t>Recognition:</a:t>
            </a:r>
            <a:endParaRPr lang="en-US" sz="1100" dirty="0" smtClean="0">
              <a:latin typeface="Calibri" pitchFamily="34" charset="0"/>
              <a:cs typeface="Calibri" pitchFamily="34" charset="0"/>
            </a:endParaRPr>
          </a:p>
          <a:p>
            <a:r>
              <a:rPr lang="en-US" sz="1100" dirty="0" smtClean="0">
                <a:latin typeface="Calibri" pitchFamily="34" charset="0"/>
                <a:cs typeface="Calibri" pitchFamily="34" charset="0"/>
              </a:rPr>
              <a:t>Conservation of </a:t>
            </a:r>
            <a:r>
              <a:rPr lang="en-US" sz="1100" dirty="0" smtClean="0">
                <a:latin typeface="Calibri" pitchFamily="34" charset="0"/>
                <a:cs typeface="Calibri" pitchFamily="34" charset="0"/>
              </a:rPr>
              <a:t>Number: </a:t>
            </a:r>
            <a:endParaRPr lang="en-US" sz="1100" dirty="0" smtClean="0">
              <a:latin typeface="Calibri" pitchFamily="34" charset="0"/>
              <a:cs typeface="Calibri" pitchFamily="34" charset="0"/>
            </a:endParaRPr>
          </a:p>
          <a:p>
            <a:r>
              <a:rPr lang="en-US" sz="1100" dirty="0" smtClean="0">
                <a:latin typeface="Calibri" pitchFamily="34" charset="0"/>
                <a:cs typeface="Calibri" pitchFamily="34" charset="0"/>
              </a:rPr>
              <a:t>Counting </a:t>
            </a:r>
            <a:r>
              <a:rPr lang="en-US" sz="1100" dirty="0" smtClean="0">
                <a:latin typeface="Calibri" pitchFamily="34" charset="0"/>
                <a:cs typeface="Calibri" pitchFamily="34" charset="0"/>
              </a:rPr>
              <a:t>Backwards: </a:t>
            </a:r>
            <a:endParaRPr lang="en-US" sz="1100" dirty="0" smtClean="0">
              <a:latin typeface="Calibri" pitchFamily="34" charset="0"/>
              <a:cs typeface="Calibri" pitchFamily="34" charset="0"/>
            </a:endParaRPr>
          </a:p>
          <a:p>
            <a:r>
              <a:rPr lang="en-US" sz="1100" dirty="0" smtClean="0">
                <a:latin typeface="Calibri" pitchFamily="34" charset="0"/>
                <a:cs typeface="Calibri" pitchFamily="34" charset="0"/>
              </a:rPr>
              <a:t>Estimation of </a:t>
            </a:r>
            <a:r>
              <a:rPr lang="en-US" sz="1100" dirty="0" smtClean="0">
                <a:latin typeface="Calibri" pitchFamily="34" charset="0"/>
                <a:cs typeface="Calibri" pitchFamily="34" charset="0"/>
              </a:rPr>
              <a:t>Objects: </a:t>
            </a:r>
            <a:endParaRPr lang="en-US" sz="1100" dirty="0" smtClean="0">
              <a:latin typeface="Calibri" pitchFamily="34" charset="0"/>
              <a:cs typeface="Calibri" pitchFamily="34" charset="0"/>
            </a:endParaRPr>
          </a:p>
          <a:p>
            <a:r>
              <a:rPr lang="en-US" sz="1100" dirty="0" smtClean="0">
                <a:latin typeface="Calibri" pitchFamily="34" charset="0"/>
                <a:cs typeface="Calibri" pitchFamily="34" charset="0"/>
              </a:rPr>
              <a:t>Numeral </a:t>
            </a:r>
            <a:r>
              <a:rPr lang="en-US" sz="1100" dirty="0" smtClean="0">
                <a:latin typeface="Calibri" pitchFamily="34" charset="0"/>
                <a:cs typeface="Calibri" pitchFamily="34" charset="0"/>
              </a:rPr>
              <a:t>Recognition:</a:t>
            </a:r>
            <a:endParaRPr lang="en-US" sz="1100" dirty="0" smtClean="0">
              <a:latin typeface="Calibri" pitchFamily="34" charset="0"/>
              <a:cs typeface="Calibri" pitchFamily="34" charset="0"/>
            </a:endParaRPr>
          </a:p>
          <a:p>
            <a:r>
              <a:rPr lang="en-US" sz="1100" dirty="0" smtClean="0">
                <a:latin typeface="Calibri" pitchFamily="34" charset="0"/>
                <a:cs typeface="Calibri" pitchFamily="34" charset="0"/>
              </a:rPr>
              <a:t>Numeral Forms </a:t>
            </a:r>
            <a:r>
              <a:rPr lang="en-US" sz="1100" dirty="0" smtClean="0">
                <a:latin typeface="Calibri" pitchFamily="34" charset="0"/>
                <a:cs typeface="Calibri" pitchFamily="34" charset="0"/>
              </a:rPr>
              <a:t>:</a:t>
            </a:r>
            <a:endParaRPr lang="en-US" sz="1100" dirty="0">
              <a:latin typeface="Calibri" pitchFamily="34" charset="0"/>
              <a:cs typeface="Calibri" pitchFamily="34" charset="0"/>
            </a:endParaRPr>
          </a:p>
        </p:txBody>
      </p:sp>
      <p:sp>
        <p:nvSpPr>
          <p:cNvPr id="29" name="TextBox 28"/>
          <p:cNvSpPr txBox="1">
            <a:spLocks noChangeArrowheads="1"/>
          </p:cNvSpPr>
          <p:nvPr/>
        </p:nvSpPr>
        <p:spPr bwMode="auto">
          <a:xfrm>
            <a:off x="1905000" y="3352800"/>
            <a:ext cx="2819400" cy="430883"/>
          </a:xfrm>
          <a:prstGeom prst="rect">
            <a:avLst/>
          </a:prstGeom>
          <a:noFill/>
          <a:ln w="9525">
            <a:noFill/>
            <a:miter lim="800000"/>
            <a:headEnd/>
            <a:tailEnd/>
          </a:ln>
        </p:spPr>
        <p:txBody>
          <a:bodyPr lIns="91435" tIns="45718" rIns="91435" bIns="45718">
            <a:spAutoFit/>
          </a:bodyPr>
          <a:lstStyle/>
          <a:p>
            <a:r>
              <a:rPr lang="en-US" sz="1100" dirty="0" smtClean="0">
                <a:latin typeface="Calibri" pitchFamily="34" charset="0"/>
              </a:rPr>
              <a:t>MBSP Correct Digit CBM (k-6; use </a:t>
            </a:r>
          </a:p>
          <a:p>
            <a:r>
              <a:rPr lang="en-US" sz="1100" dirty="0" smtClean="0">
                <a:latin typeface="Calibri" pitchFamily="34" charset="0"/>
              </a:rPr>
              <a:t>6</a:t>
            </a:r>
            <a:r>
              <a:rPr lang="en-US" sz="1100" baseline="30000" dirty="0" smtClean="0">
                <a:latin typeface="Calibri" pitchFamily="34" charset="0"/>
              </a:rPr>
              <a:t>th</a:t>
            </a:r>
            <a:r>
              <a:rPr lang="en-US" sz="1100" dirty="0" smtClean="0">
                <a:latin typeface="Calibri" pitchFamily="34" charset="0"/>
              </a:rPr>
              <a:t> grade for 6-12): </a:t>
            </a:r>
            <a:endParaRPr lang="en-US" sz="1100" dirty="0">
              <a:latin typeface="Calibri" pitchFamily="34" charset="0"/>
            </a:endParaRPr>
          </a:p>
        </p:txBody>
      </p:sp>
      <p:sp>
        <p:nvSpPr>
          <p:cNvPr id="31" name="TextBox 30"/>
          <p:cNvSpPr txBox="1">
            <a:spLocks noChangeArrowheads="1"/>
          </p:cNvSpPr>
          <p:nvPr/>
        </p:nvSpPr>
        <p:spPr bwMode="auto">
          <a:xfrm>
            <a:off x="4114800" y="609600"/>
            <a:ext cx="1905000" cy="261606"/>
          </a:xfrm>
          <a:prstGeom prst="rect">
            <a:avLst/>
          </a:prstGeom>
          <a:noFill/>
          <a:ln w="9525">
            <a:noFill/>
            <a:miter lim="800000"/>
            <a:headEnd/>
            <a:tailEnd/>
          </a:ln>
        </p:spPr>
        <p:txBody>
          <a:bodyPr lIns="91435" tIns="45718" rIns="91435" bIns="45718">
            <a:spAutoFit/>
          </a:bodyPr>
          <a:lstStyle/>
          <a:p>
            <a:r>
              <a:rPr lang="en-US" sz="1100" dirty="0" smtClean="0">
                <a:latin typeface="Calibri" pitchFamily="34" charset="0"/>
              </a:rPr>
              <a:t>Quantity Discrimination CBM</a:t>
            </a:r>
            <a:r>
              <a:rPr lang="en-US" sz="1100" b="1" dirty="0" smtClean="0">
                <a:latin typeface="Calibri" pitchFamily="34" charset="0"/>
              </a:rPr>
              <a:t>:</a:t>
            </a:r>
            <a:endParaRPr lang="en-US" sz="1100" b="1" dirty="0">
              <a:latin typeface="Calibri" pitchFamily="34" charset="0"/>
            </a:endParaRPr>
          </a:p>
        </p:txBody>
      </p:sp>
      <p:sp>
        <p:nvSpPr>
          <p:cNvPr id="35" name="TextBox 34"/>
          <p:cNvSpPr txBox="1">
            <a:spLocks noChangeArrowheads="1"/>
          </p:cNvSpPr>
          <p:nvPr/>
        </p:nvSpPr>
        <p:spPr bwMode="auto">
          <a:xfrm>
            <a:off x="2133600" y="3886200"/>
            <a:ext cx="2667000" cy="261606"/>
          </a:xfrm>
          <a:prstGeom prst="rect">
            <a:avLst/>
          </a:prstGeom>
          <a:noFill/>
          <a:ln w="9525">
            <a:noFill/>
            <a:miter lim="800000"/>
            <a:headEnd/>
            <a:tailEnd/>
          </a:ln>
        </p:spPr>
        <p:txBody>
          <a:bodyPr lIns="91435" tIns="45718" rIns="91435" bIns="45718">
            <a:spAutoFit/>
          </a:bodyPr>
          <a:lstStyle/>
          <a:p>
            <a:r>
              <a:rPr lang="en-US" sz="1100" dirty="0">
                <a:latin typeface="Calibri" pitchFamily="34" charset="0"/>
              </a:rPr>
              <a:t>Color naming RAN</a:t>
            </a:r>
            <a:r>
              <a:rPr lang="en-US" sz="1100" dirty="0" smtClean="0">
                <a:latin typeface="Calibri" pitchFamily="34" charset="0"/>
              </a:rPr>
              <a:t>: </a:t>
            </a:r>
            <a:endParaRPr lang="en-US" sz="1100" dirty="0">
              <a:latin typeface="Calibri" pitchFamily="34" charset="0"/>
            </a:endParaRPr>
          </a:p>
        </p:txBody>
      </p:sp>
      <p:sp>
        <p:nvSpPr>
          <p:cNvPr id="40" name="TextBox 39"/>
          <p:cNvSpPr txBox="1">
            <a:spLocks noChangeArrowheads="1"/>
          </p:cNvSpPr>
          <p:nvPr/>
        </p:nvSpPr>
        <p:spPr bwMode="auto">
          <a:xfrm>
            <a:off x="4343400" y="3429000"/>
            <a:ext cx="3200400" cy="276995"/>
          </a:xfrm>
          <a:prstGeom prst="rect">
            <a:avLst/>
          </a:prstGeom>
          <a:noFill/>
          <a:ln w="9525">
            <a:noFill/>
            <a:miter lim="800000"/>
            <a:headEnd/>
            <a:tailEnd/>
          </a:ln>
        </p:spPr>
        <p:txBody>
          <a:bodyPr lIns="91435" tIns="45718" rIns="91435" bIns="45718">
            <a:spAutoFit/>
          </a:bodyPr>
          <a:lstStyle/>
          <a:p>
            <a:r>
              <a:rPr lang="en-US" sz="1200" dirty="0" smtClean="0">
                <a:latin typeface="Calibri" pitchFamily="34" charset="0"/>
              </a:rPr>
              <a:t>MBSP Applications (k-6):</a:t>
            </a:r>
            <a:endParaRPr lang="en-US" sz="1200" dirty="0">
              <a:latin typeface="Calibri" pitchFamily="34" charset="0"/>
            </a:endParaRPr>
          </a:p>
        </p:txBody>
      </p:sp>
      <p:sp>
        <p:nvSpPr>
          <p:cNvPr id="41" name="TextBox 40"/>
          <p:cNvSpPr txBox="1">
            <a:spLocks noChangeArrowheads="1"/>
          </p:cNvSpPr>
          <p:nvPr/>
        </p:nvSpPr>
        <p:spPr bwMode="auto">
          <a:xfrm>
            <a:off x="4648200" y="3886200"/>
            <a:ext cx="2667000" cy="338550"/>
          </a:xfrm>
          <a:prstGeom prst="rect">
            <a:avLst/>
          </a:prstGeom>
          <a:noFill/>
          <a:ln w="9525">
            <a:noFill/>
            <a:miter lim="800000"/>
            <a:headEnd/>
            <a:tailEnd/>
          </a:ln>
        </p:spPr>
        <p:txBody>
          <a:bodyPr wrap="square" lIns="91435" tIns="45718" rIns="91435" bIns="45718">
            <a:spAutoFit/>
          </a:bodyPr>
          <a:lstStyle/>
          <a:p>
            <a:r>
              <a:rPr lang="en-US" sz="1600" dirty="0">
                <a:latin typeface="Calibri" pitchFamily="34" charset="0"/>
              </a:rPr>
              <a:t> </a:t>
            </a:r>
            <a:r>
              <a:rPr lang="en-US" sz="1100" dirty="0" smtClean="0">
                <a:latin typeface="Calibri" pitchFamily="34" charset="0"/>
              </a:rPr>
              <a:t>Mathematics Navigator Screener (6-12):</a:t>
            </a:r>
            <a:endParaRPr lang="en-US" sz="1600" dirty="0">
              <a:latin typeface="Calibri" pitchFamily="34" charset="0"/>
            </a:endParaRPr>
          </a:p>
        </p:txBody>
      </p:sp>
      <p:sp>
        <p:nvSpPr>
          <p:cNvPr id="32" name="TextBox 31"/>
          <p:cNvSpPr txBox="1">
            <a:spLocks noChangeArrowheads="1"/>
          </p:cNvSpPr>
          <p:nvPr/>
        </p:nvSpPr>
        <p:spPr bwMode="auto">
          <a:xfrm>
            <a:off x="3810000" y="881394"/>
            <a:ext cx="1905000" cy="261606"/>
          </a:xfrm>
          <a:prstGeom prst="rect">
            <a:avLst/>
          </a:prstGeom>
          <a:noFill/>
          <a:ln w="9525">
            <a:noFill/>
            <a:miter lim="800000"/>
            <a:headEnd/>
            <a:tailEnd/>
          </a:ln>
        </p:spPr>
        <p:txBody>
          <a:bodyPr lIns="91435" tIns="45718" rIns="91435" bIns="45718">
            <a:spAutoFit/>
          </a:bodyPr>
          <a:lstStyle/>
          <a:p>
            <a:r>
              <a:rPr lang="en-US" sz="1100" dirty="0" smtClean="0">
                <a:latin typeface="Calibri" pitchFamily="34" charset="0"/>
              </a:rPr>
              <a:t>Missing Number CBM: </a:t>
            </a:r>
            <a:endParaRPr lang="en-US" sz="1100" dirty="0">
              <a:latin typeface="Calibri" pitchFamily="34" charset="0"/>
            </a:endParaRPr>
          </a:p>
        </p:txBody>
      </p:sp>
      <p:sp>
        <p:nvSpPr>
          <p:cNvPr id="36" name="TextBox 35"/>
          <p:cNvSpPr txBox="1">
            <a:spLocks noChangeArrowheads="1"/>
          </p:cNvSpPr>
          <p:nvPr/>
        </p:nvSpPr>
        <p:spPr bwMode="auto">
          <a:xfrm>
            <a:off x="5029200" y="4495800"/>
            <a:ext cx="2209800" cy="276995"/>
          </a:xfrm>
          <a:prstGeom prst="rect">
            <a:avLst/>
          </a:prstGeom>
          <a:noFill/>
          <a:ln w="9525">
            <a:noFill/>
            <a:miter lim="800000"/>
            <a:headEnd/>
            <a:tailEnd/>
          </a:ln>
        </p:spPr>
        <p:txBody>
          <a:bodyPr lIns="91435" tIns="45718" rIns="91435" bIns="45718">
            <a:spAutoFit/>
          </a:bodyPr>
          <a:lstStyle/>
          <a:p>
            <a:r>
              <a:rPr lang="en-US" sz="1200" dirty="0" smtClean="0">
                <a:latin typeface="Calibri" pitchFamily="34" charset="0"/>
              </a:rPr>
              <a:t>Pattern Block Design</a:t>
            </a:r>
            <a:r>
              <a:rPr lang="en-US" sz="1000" dirty="0" smtClean="0">
                <a:latin typeface="Calibri" pitchFamily="34" charset="0"/>
              </a:rPr>
              <a:t>: </a:t>
            </a:r>
            <a:endParaRPr lang="en-US" sz="1200" dirty="0">
              <a:latin typeface="Calibri" pitchFamily="34" charset="0"/>
            </a:endParaRPr>
          </a:p>
        </p:txBody>
      </p:sp>
      <p:sp>
        <p:nvSpPr>
          <p:cNvPr id="34" name="TextBox 33"/>
          <p:cNvSpPr txBox="1">
            <a:spLocks noChangeArrowheads="1"/>
          </p:cNvSpPr>
          <p:nvPr/>
        </p:nvSpPr>
        <p:spPr bwMode="auto">
          <a:xfrm>
            <a:off x="6858000" y="609600"/>
            <a:ext cx="1905000" cy="769437"/>
          </a:xfrm>
          <a:prstGeom prst="rect">
            <a:avLst/>
          </a:prstGeom>
          <a:noFill/>
          <a:ln w="9525">
            <a:noFill/>
            <a:miter lim="800000"/>
            <a:headEnd/>
            <a:tailEnd/>
          </a:ln>
        </p:spPr>
        <p:txBody>
          <a:bodyPr lIns="91435" tIns="45718" rIns="91435" bIns="45718">
            <a:spAutoFit/>
          </a:bodyPr>
          <a:lstStyle/>
          <a:p>
            <a:r>
              <a:rPr lang="en-US" sz="1100" dirty="0" smtClean="0">
                <a:latin typeface="Calibri" pitchFamily="34" charset="0"/>
                <a:cs typeface="Calibri" pitchFamily="34" charset="0"/>
              </a:rPr>
              <a:t>+ &amp; - Concept Level:</a:t>
            </a:r>
          </a:p>
          <a:p>
            <a:r>
              <a:rPr lang="en-US" sz="1100" dirty="0" smtClean="0">
                <a:latin typeface="Calibri" pitchFamily="34" charset="0"/>
                <a:cs typeface="Calibri" pitchFamily="34" charset="0"/>
              </a:rPr>
              <a:t>+ &amp; - Connecting Level:</a:t>
            </a:r>
          </a:p>
          <a:p>
            <a:r>
              <a:rPr lang="en-US" sz="1100" dirty="0" smtClean="0">
                <a:latin typeface="Calibri" pitchFamily="34" charset="0"/>
                <a:cs typeface="Calibri" pitchFamily="34" charset="0"/>
              </a:rPr>
              <a:t>+ &amp; - Symbolic Level:</a:t>
            </a:r>
          </a:p>
          <a:p>
            <a:r>
              <a:rPr lang="en-US" sz="1100" dirty="0" smtClean="0">
                <a:latin typeface="Calibri" pitchFamily="34" charset="0"/>
                <a:cs typeface="Calibri" pitchFamily="34" charset="0"/>
              </a:rPr>
              <a:t>+ * - Visualization Level: </a:t>
            </a:r>
            <a:endParaRPr lang="en-US" sz="1100" dirty="0">
              <a:latin typeface="Calibri" pitchFamily="34" charset="0"/>
              <a:cs typeface="Calibri" pitchFamily="34" charset="0"/>
            </a:endParaRPr>
          </a:p>
        </p:txBody>
      </p:sp>
      <p:sp>
        <p:nvSpPr>
          <p:cNvPr id="38" name="TextBox 37"/>
          <p:cNvSpPr txBox="1">
            <a:spLocks noChangeArrowheads="1"/>
          </p:cNvSpPr>
          <p:nvPr/>
        </p:nvSpPr>
        <p:spPr bwMode="auto">
          <a:xfrm>
            <a:off x="6324600" y="1295400"/>
            <a:ext cx="2209800" cy="600160"/>
          </a:xfrm>
          <a:prstGeom prst="rect">
            <a:avLst/>
          </a:prstGeom>
          <a:noFill/>
          <a:ln w="9525">
            <a:noFill/>
            <a:miter lim="800000"/>
            <a:headEnd/>
            <a:tailEnd/>
          </a:ln>
        </p:spPr>
        <p:txBody>
          <a:bodyPr wrap="square" lIns="91435" tIns="45718" rIns="91435" bIns="45718">
            <a:spAutoFit/>
          </a:bodyPr>
          <a:lstStyle/>
          <a:p>
            <a:r>
              <a:rPr lang="en-US" sz="1100" dirty="0" smtClean="0">
                <a:latin typeface="Calibri" pitchFamily="34" charset="0"/>
                <a:cs typeface="Calibri" pitchFamily="34" charset="0"/>
              </a:rPr>
              <a:t>Regrouping + &amp; - Concept Level:</a:t>
            </a:r>
          </a:p>
          <a:p>
            <a:r>
              <a:rPr lang="en-US" sz="1100" dirty="0" smtClean="0">
                <a:latin typeface="Calibri" pitchFamily="34" charset="0"/>
                <a:cs typeface="Calibri" pitchFamily="34" charset="0"/>
              </a:rPr>
              <a:t>Regrouping </a:t>
            </a:r>
            <a:r>
              <a:rPr lang="en-US" sz="1100" dirty="0" smtClean="0">
                <a:latin typeface="Calibri" pitchFamily="34" charset="0"/>
                <a:cs typeface="Calibri" pitchFamily="34" charset="0"/>
              </a:rPr>
              <a:t>+ &amp; </a:t>
            </a:r>
            <a:r>
              <a:rPr lang="en-US" sz="1100" dirty="0" smtClean="0">
                <a:latin typeface="Calibri" pitchFamily="34" charset="0"/>
                <a:cs typeface="Calibri" pitchFamily="34" charset="0"/>
              </a:rPr>
              <a:t>Connecting Level:</a:t>
            </a:r>
          </a:p>
          <a:p>
            <a:r>
              <a:rPr lang="en-US" sz="1100" dirty="0" smtClean="0">
                <a:latin typeface="Calibri" pitchFamily="34" charset="0"/>
                <a:cs typeface="Calibri" pitchFamily="34" charset="0"/>
              </a:rPr>
              <a:t>Regrouping </a:t>
            </a:r>
            <a:r>
              <a:rPr lang="en-US" sz="1100" dirty="0" smtClean="0">
                <a:latin typeface="Calibri" pitchFamily="34" charset="0"/>
                <a:cs typeface="Calibri" pitchFamily="34" charset="0"/>
              </a:rPr>
              <a:t>+ &amp;</a:t>
            </a:r>
            <a:r>
              <a:rPr lang="en-US" sz="1100" dirty="0" smtClean="0">
                <a:latin typeface="Calibri" pitchFamily="34" charset="0"/>
                <a:cs typeface="Calibri" pitchFamily="34" charset="0"/>
              </a:rPr>
              <a:t> Symbolic Level:</a:t>
            </a:r>
          </a:p>
        </p:txBody>
      </p:sp>
      <p:sp>
        <p:nvSpPr>
          <p:cNvPr id="39" name="TextBox 38"/>
          <p:cNvSpPr txBox="1">
            <a:spLocks noChangeArrowheads="1"/>
          </p:cNvSpPr>
          <p:nvPr/>
        </p:nvSpPr>
        <p:spPr bwMode="auto">
          <a:xfrm>
            <a:off x="2514600" y="2590800"/>
            <a:ext cx="1905000" cy="615549"/>
          </a:xfrm>
          <a:prstGeom prst="rect">
            <a:avLst/>
          </a:prstGeom>
          <a:noFill/>
          <a:ln w="9525">
            <a:noFill/>
            <a:miter lim="800000"/>
            <a:headEnd/>
            <a:tailEnd/>
          </a:ln>
        </p:spPr>
        <p:txBody>
          <a:bodyPr lIns="91435" tIns="45718" rIns="91435" bIns="45718">
            <a:spAutoFit/>
          </a:bodyPr>
          <a:lstStyle/>
          <a:p>
            <a:r>
              <a:rPr lang="en-US" sz="1100" dirty="0" smtClean="0">
                <a:latin typeface="Calibri" pitchFamily="34" charset="0"/>
              </a:rPr>
              <a:t>Place Value Concept Level:</a:t>
            </a:r>
          </a:p>
          <a:p>
            <a:r>
              <a:rPr lang="en-US" sz="1100" dirty="0" smtClean="0">
                <a:latin typeface="Calibri" pitchFamily="34" charset="0"/>
              </a:rPr>
              <a:t>Place Value Connecting Level:</a:t>
            </a:r>
          </a:p>
          <a:p>
            <a:r>
              <a:rPr lang="en-US" sz="1100" dirty="0" smtClean="0">
                <a:latin typeface="Calibri" pitchFamily="34" charset="0"/>
              </a:rPr>
              <a:t>Place Value Symbolic Level</a:t>
            </a:r>
            <a:r>
              <a:rPr lang="en-US" sz="1200" dirty="0" smtClean="0">
                <a:latin typeface="Calibri" pitchFamily="34" charset="0"/>
              </a:rPr>
              <a:t>: </a:t>
            </a:r>
            <a:endParaRPr lang="en-US" sz="1200" dirty="0">
              <a:latin typeface="Calibri" pitchFamily="34" charset="0"/>
            </a:endParaRPr>
          </a:p>
        </p:txBody>
      </p:sp>
      <p:sp>
        <p:nvSpPr>
          <p:cNvPr id="42" name="TextBox 41"/>
          <p:cNvSpPr txBox="1">
            <a:spLocks noChangeArrowheads="1"/>
          </p:cNvSpPr>
          <p:nvPr/>
        </p:nvSpPr>
        <p:spPr bwMode="auto">
          <a:xfrm>
            <a:off x="6019800" y="1905000"/>
            <a:ext cx="2209800" cy="600160"/>
          </a:xfrm>
          <a:prstGeom prst="rect">
            <a:avLst/>
          </a:prstGeom>
          <a:noFill/>
          <a:ln w="9525">
            <a:noFill/>
            <a:miter lim="800000"/>
            <a:headEnd/>
            <a:tailEnd/>
          </a:ln>
        </p:spPr>
        <p:txBody>
          <a:bodyPr wrap="square" lIns="91435" tIns="45718" rIns="91435" bIns="45718">
            <a:spAutoFit/>
          </a:bodyPr>
          <a:lstStyle/>
          <a:p>
            <a:r>
              <a:rPr lang="en-US" sz="1100" dirty="0" smtClean="0">
                <a:latin typeface="Calibri" pitchFamily="34" charset="0"/>
                <a:cs typeface="Calibri" pitchFamily="34" charset="0"/>
              </a:rPr>
              <a:t>Regrouping + &amp; - Concept Level:</a:t>
            </a:r>
          </a:p>
          <a:p>
            <a:r>
              <a:rPr lang="en-US" sz="1100" dirty="0" smtClean="0">
                <a:latin typeface="Calibri" pitchFamily="34" charset="0"/>
                <a:cs typeface="Calibri" pitchFamily="34" charset="0"/>
              </a:rPr>
              <a:t>Regrouping </a:t>
            </a:r>
            <a:r>
              <a:rPr lang="en-US" sz="1100" dirty="0" smtClean="0">
                <a:latin typeface="Calibri" pitchFamily="34" charset="0"/>
                <a:cs typeface="Calibri" pitchFamily="34" charset="0"/>
              </a:rPr>
              <a:t>+ &amp; </a:t>
            </a:r>
            <a:r>
              <a:rPr lang="en-US" sz="1100" dirty="0" smtClean="0">
                <a:latin typeface="Calibri" pitchFamily="34" charset="0"/>
                <a:cs typeface="Calibri" pitchFamily="34" charset="0"/>
              </a:rPr>
              <a:t>Connecting Level:</a:t>
            </a:r>
          </a:p>
          <a:p>
            <a:r>
              <a:rPr lang="en-US" sz="1100" dirty="0" smtClean="0">
                <a:latin typeface="Calibri" pitchFamily="34" charset="0"/>
                <a:cs typeface="Calibri" pitchFamily="34" charset="0"/>
              </a:rPr>
              <a:t>Regrouping </a:t>
            </a:r>
            <a:r>
              <a:rPr lang="en-US" sz="1100" dirty="0" smtClean="0">
                <a:latin typeface="Calibri" pitchFamily="34" charset="0"/>
                <a:cs typeface="Calibri" pitchFamily="34" charset="0"/>
              </a:rPr>
              <a:t>+ &amp;</a:t>
            </a:r>
            <a:r>
              <a:rPr lang="en-US" sz="1100" dirty="0" smtClean="0">
                <a:latin typeface="Calibri" pitchFamily="34" charset="0"/>
                <a:cs typeface="Calibri" pitchFamily="34" charset="0"/>
              </a:rPr>
              <a:t> Symbolic Level:</a:t>
            </a:r>
          </a:p>
        </p:txBody>
      </p:sp>
      <p:sp>
        <p:nvSpPr>
          <p:cNvPr id="43" name="TextBox 42"/>
          <p:cNvSpPr txBox="1">
            <a:spLocks noChangeArrowheads="1"/>
          </p:cNvSpPr>
          <p:nvPr/>
        </p:nvSpPr>
        <p:spPr bwMode="auto">
          <a:xfrm>
            <a:off x="5562600" y="2514600"/>
            <a:ext cx="2209800" cy="600160"/>
          </a:xfrm>
          <a:prstGeom prst="rect">
            <a:avLst/>
          </a:prstGeom>
          <a:noFill/>
          <a:ln w="9525">
            <a:noFill/>
            <a:miter lim="800000"/>
            <a:headEnd/>
            <a:tailEnd/>
          </a:ln>
        </p:spPr>
        <p:txBody>
          <a:bodyPr wrap="square" lIns="91435" tIns="45718" rIns="91435" bIns="45718">
            <a:spAutoFit/>
          </a:bodyPr>
          <a:lstStyle/>
          <a:p>
            <a:r>
              <a:rPr lang="en-US" sz="1100" dirty="0" smtClean="0">
                <a:latin typeface="Calibri" pitchFamily="34" charset="0"/>
                <a:cs typeface="Calibri" pitchFamily="34" charset="0"/>
              </a:rPr>
              <a:t>Multiplication Concept Level:</a:t>
            </a:r>
          </a:p>
          <a:p>
            <a:r>
              <a:rPr lang="en-US" sz="1100" dirty="0" smtClean="0">
                <a:latin typeface="Calibri" pitchFamily="34" charset="0"/>
                <a:cs typeface="Calibri" pitchFamily="34" charset="0"/>
              </a:rPr>
              <a:t>Multiplication Connecting Level:</a:t>
            </a:r>
          </a:p>
          <a:p>
            <a:r>
              <a:rPr lang="en-US" sz="1100" dirty="0" smtClean="0">
                <a:latin typeface="Calibri" pitchFamily="34" charset="0"/>
                <a:cs typeface="Calibri" pitchFamily="34" charset="0"/>
              </a:rPr>
              <a:t>Multiplication Symbolic Level:</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Scale>
                                      <p:cBhvr>
                                        <p:cTn id="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9"/>
                                        </p:tgtEl>
                                        <p:attrNameLst>
                                          <p:attrName>ppt_x</p:attrName>
                                          <p:attrName>ppt_y</p:attrName>
                                        </p:attrNameLst>
                                      </p:cBhvr>
                                    </p:animMotion>
                                    <p:animEffect transition="in" filter="fade">
                                      <p:cBhvr>
                                        <p:cTn id="9" dur="10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Scale>
                                      <p:cBhvr>
                                        <p:cTn id="14"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11"/>
                                        </p:tgtEl>
                                        <p:attrNameLst>
                                          <p:attrName>ppt_x</p:attrName>
                                          <p:attrName>ppt_y</p:attrName>
                                        </p:attrNameLst>
                                      </p:cBhvr>
                                    </p:animMotion>
                                    <p:animEffect transition="in" filter="fade">
                                      <p:cBhvr>
                                        <p:cTn id="16" dur="10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Scale>
                                      <p:cBhvr>
                                        <p:cTn id="21"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15"/>
                                        </p:tgtEl>
                                        <p:attrNameLst>
                                          <p:attrName>ppt_x</p:attrName>
                                          <p:attrName>ppt_y</p:attrName>
                                        </p:attrNameLst>
                                      </p:cBhvr>
                                    </p:animMotion>
                                    <p:animEffect transition="in" filter="fade">
                                      <p:cBhvr>
                                        <p:cTn id="23" dur="10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Scale>
                                      <p:cBhvr>
                                        <p:cTn id="28"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4"/>
                                        </p:tgtEl>
                                        <p:attrNameLst>
                                          <p:attrName>ppt_x</p:attrName>
                                          <p:attrName>ppt_y</p:attrName>
                                        </p:attrNameLst>
                                      </p:cBhvr>
                                    </p:animMotion>
                                    <p:animEffect transition="in" filter="fade">
                                      <p:cBhvr>
                                        <p:cTn id="30" dur="1000"/>
                                        <p:tgtEl>
                                          <p:spTgt spid="14"/>
                                        </p:tgtEl>
                                      </p:cBhvr>
                                    </p:animEffect>
                                  </p:childTnLst>
                                </p:cTn>
                              </p:par>
                              <p:par>
                                <p:cTn id="31" presetID="52" presetClass="entr" presetSubtype="0"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animScale>
                                      <p:cBhvr>
                                        <p:cTn id="33"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21"/>
                                        </p:tgtEl>
                                        <p:attrNameLst>
                                          <p:attrName>ppt_x</p:attrName>
                                          <p:attrName>ppt_y</p:attrName>
                                        </p:attrNameLst>
                                      </p:cBhvr>
                                    </p:animMotion>
                                    <p:animEffect transition="in" filter="fade">
                                      <p:cBhvr>
                                        <p:cTn id="35" dur="1000"/>
                                        <p:tgtEl>
                                          <p:spTgt spid="21"/>
                                        </p:tgtEl>
                                      </p:cBhvr>
                                    </p:animEffect>
                                  </p:childTnLst>
                                </p:cTn>
                              </p:par>
                            </p:childTnLst>
                          </p:cTn>
                        </p:par>
                      </p:childTnLst>
                    </p:cTn>
                  </p:par>
                  <p:par>
                    <p:cTn id="36" fill="hold">
                      <p:stCondLst>
                        <p:cond delay="indefinite"/>
                      </p:stCondLst>
                      <p:childTnLst>
                        <p:par>
                          <p:cTn id="37" fill="hold">
                            <p:stCondLst>
                              <p:cond delay="0"/>
                            </p:stCondLst>
                            <p:childTnLst>
                              <p:par>
                                <p:cTn id="38" presetID="52" presetClass="entr" presetSubtype="0" fill="hold" grpId="0" nodeType="clickEffect">
                                  <p:stCondLst>
                                    <p:cond delay="0"/>
                                  </p:stCondLst>
                                  <p:childTnLst>
                                    <p:set>
                                      <p:cBhvr>
                                        <p:cTn id="39" dur="1" fill="hold">
                                          <p:stCondLst>
                                            <p:cond delay="0"/>
                                          </p:stCondLst>
                                        </p:cTn>
                                        <p:tgtEl>
                                          <p:spTgt spid="29"/>
                                        </p:tgtEl>
                                        <p:attrNameLst>
                                          <p:attrName>style.visibility</p:attrName>
                                        </p:attrNameLst>
                                      </p:cBhvr>
                                      <p:to>
                                        <p:strVal val="visible"/>
                                      </p:to>
                                    </p:set>
                                    <p:animScale>
                                      <p:cBhvr>
                                        <p:cTn id="40"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29"/>
                                        </p:tgtEl>
                                        <p:attrNameLst>
                                          <p:attrName>ppt_x</p:attrName>
                                          <p:attrName>ppt_y</p:attrName>
                                        </p:attrNameLst>
                                      </p:cBhvr>
                                    </p:animMotion>
                                    <p:animEffect transition="in" filter="fade">
                                      <p:cBhvr>
                                        <p:cTn id="42" dur="1000"/>
                                        <p:tgtEl>
                                          <p:spTgt spid="29"/>
                                        </p:tgtEl>
                                      </p:cBhvr>
                                    </p:animEffect>
                                  </p:childTnLst>
                                </p:cTn>
                              </p:par>
                              <p:par>
                                <p:cTn id="43" presetID="52" presetClass="entr" presetSubtype="0" fill="hold" grpId="0" nodeType="withEffect">
                                  <p:stCondLst>
                                    <p:cond delay="0"/>
                                  </p:stCondLst>
                                  <p:childTnLst>
                                    <p:set>
                                      <p:cBhvr>
                                        <p:cTn id="44" dur="1" fill="hold">
                                          <p:stCondLst>
                                            <p:cond delay="0"/>
                                          </p:stCondLst>
                                        </p:cTn>
                                        <p:tgtEl>
                                          <p:spTgt spid="31"/>
                                        </p:tgtEl>
                                        <p:attrNameLst>
                                          <p:attrName>style.visibility</p:attrName>
                                        </p:attrNameLst>
                                      </p:cBhvr>
                                      <p:to>
                                        <p:strVal val="visible"/>
                                      </p:to>
                                    </p:set>
                                    <p:animScale>
                                      <p:cBhvr>
                                        <p:cTn id="45"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31"/>
                                        </p:tgtEl>
                                        <p:attrNameLst>
                                          <p:attrName>ppt_x</p:attrName>
                                          <p:attrName>ppt_y</p:attrName>
                                        </p:attrNameLst>
                                      </p:cBhvr>
                                    </p:animMotion>
                                    <p:animEffect transition="in" filter="fade">
                                      <p:cBhvr>
                                        <p:cTn id="47" dur="1000"/>
                                        <p:tgtEl>
                                          <p:spTgt spid="31"/>
                                        </p:tgtEl>
                                      </p:cBhvr>
                                    </p:animEffect>
                                  </p:childTnLst>
                                </p:cTn>
                              </p:par>
                              <p:par>
                                <p:cTn id="48" presetID="52" presetClass="entr" presetSubtype="0" fill="hold" grpId="0" nodeType="withEffect">
                                  <p:stCondLst>
                                    <p:cond delay="0"/>
                                  </p:stCondLst>
                                  <p:childTnLst>
                                    <p:set>
                                      <p:cBhvr>
                                        <p:cTn id="49" dur="1" fill="hold">
                                          <p:stCondLst>
                                            <p:cond delay="0"/>
                                          </p:stCondLst>
                                        </p:cTn>
                                        <p:tgtEl>
                                          <p:spTgt spid="35"/>
                                        </p:tgtEl>
                                        <p:attrNameLst>
                                          <p:attrName>style.visibility</p:attrName>
                                        </p:attrNameLst>
                                      </p:cBhvr>
                                      <p:to>
                                        <p:strVal val="visible"/>
                                      </p:to>
                                    </p:set>
                                    <p:animScale>
                                      <p:cBhvr>
                                        <p:cTn id="50"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35"/>
                                        </p:tgtEl>
                                        <p:attrNameLst>
                                          <p:attrName>ppt_x</p:attrName>
                                          <p:attrName>ppt_y</p:attrName>
                                        </p:attrNameLst>
                                      </p:cBhvr>
                                    </p:animMotion>
                                    <p:animEffect transition="in" filter="fade">
                                      <p:cBhvr>
                                        <p:cTn id="52" dur="1000"/>
                                        <p:tgtEl>
                                          <p:spTgt spid="35"/>
                                        </p:tgtEl>
                                      </p:cBhvr>
                                    </p:animEffect>
                                  </p:childTnLst>
                                </p:cTn>
                              </p:par>
                            </p:childTnLst>
                          </p:cTn>
                        </p:par>
                      </p:childTnLst>
                    </p:cTn>
                  </p:par>
                  <p:par>
                    <p:cTn id="53" fill="hold">
                      <p:stCondLst>
                        <p:cond delay="indefinite"/>
                      </p:stCondLst>
                      <p:childTnLst>
                        <p:par>
                          <p:cTn id="54" fill="hold">
                            <p:stCondLst>
                              <p:cond delay="0"/>
                            </p:stCondLst>
                            <p:childTnLst>
                              <p:par>
                                <p:cTn id="55" presetID="52" presetClass="entr" presetSubtype="0" fill="hold" grpId="0" nodeType="clickEffect">
                                  <p:stCondLst>
                                    <p:cond delay="0"/>
                                  </p:stCondLst>
                                  <p:childTnLst>
                                    <p:set>
                                      <p:cBhvr>
                                        <p:cTn id="56" dur="1" fill="hold">
                                          <p:stCondLst>
                                            <p:cond delay="0"/>
                                          </p:stCondLst>
                                        </p:cTn>
                                        <p:tgtEl>
                                          <p:spTgt spid="40"/>
                                        </p:tgtEl>
                                        <p:attrNameLst>
                                          <p:attrName>style.visibility</p:attrName>
                                        </p:attrNameLst>
                                      </p:cBhvr>
                                      <p:to>
                                        <p:strVal val="visible"/>
                                      </p:to>
                                    </p:set>
                                    <p:animScale>
                                      <p:cBhvr>
                                        <p:cTn id="57"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1000" decel="50000" fill="hold">
                                          <p:stCondLst>
                                            <p:cond delay="0"/>
                                          </p:stCondLst>
                                        </p:cTn>
                                        <p:tgtEl>
                                          <p:spTgt spid="40"/>
                                        </p:tgtEl>
                                        <p:attrNameLst>
                                          <p:attrName>ppt_x</p:attrName>
                                          <p:attrName>ppt_y</p:attrName>
                                        </p:attrNameLst>
                                      </p:cBhvr>
                                    </p:animMotion>
                                    <p:animEffect transition="in" filter="fade">
                                      <p:cBhvr>
                                        <p:cTn id="59" dur="1000"/>
                                        <p:tgtEl>
                                          <p:spTgt spid="40"/>
                                        </p:tgtEl>
                                      </p:cBhvr>
                                    </p:animEffect>
                                  </p:childTnLst>
                                </p:cTn>
                              </p:par>
                            </p:childTnLst>
                          </p:cTn>
                        </p:par>
                      </p:childTnLst>
                    </p:cTn>
                  </p:par>
                  <p:par>
                    <p:cTn id="60" fill="hold">
                      <p:stCondLst>
                        <p:cond delay="indefinite"/>
                      </p:stCondLst>
                      <p:childTnLst>
                        <p:par>
                          <p:cTn id="61" fill="hold">
                            <p:stCondLst>
                              <p:cond delay="0"/>
                            </p:stCondLst>
                            <p:childTnLst>
                              <p:par>
                                <p:cTn id="62" presetID="52" presetClass="entr" presetSubtype="0" fill="hold" grpId="0" nodeType="clickEffect">
                                  <p:stCondLst>
                                    <p:cond delay="0"/>
                                  </p:stCondLst>
                                  <p:childTnLst>
                                    <p:set>
                                      <p:cBhvr>
                                        <p:cTn id="63" dur="1" fill="hold">
                                          <p:stCondLst>
                                            <p:cond delay="0"/>
                                          </p:stCondLst>
                                        </p:cTn>
                                        <p:tgtEl>
                                          <p:spTgt spid="41"/>
                                        </p:tgtEl>
                                        <p:attrNameLst>
                                          <p:attrName>style.visibility</p:attrName>
                                        </p:attrNameLst>
                                      </p:cBhvr>
                                      <p:to>
                                        <p:strVal val="visible"/>
                                      </p:to>
                                    </p:set>
                                    <p:animScale>
                                      <p:cBhvr>
                                        <p:cTn id="64" dur="1000" decel="50000" fill="hold">
                                          <p:stCondLst>
                                            <p:cond delay="0"/>
                                          </p:stCondLst>
                                        </p:cTn>
                                        <p:tgtEl>
                                          <p:spTgt spid="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5" dur="1000" decel="50000" fill="hold">
                                          <p:stCondLst>
                                            <p:cond delay="0"/>
                                          </p:stCondLst>
                                        </p:cTn>
                                        <p:tgtEl>
                                          <p:spTgt spid="41"/>
                                        </p:tgtEl>
                                        <p:attrNameLst>
                                          <p:attrName>ppt_x</p:attrName>
                                          <p:attrName>ppt_y</p:attrName>
                                        </p:attrNameLst>
                                      </p:cBhvr>
                                    </p:animMotion>
                                    <p:animEffect transition="in" filter="fade">
                                      <p:cBhvr>
                                        <p:cTn id="66" dur="1000"/>
                                        <p:tgtEl>
                                          <p:spTgt spid="41"/>
                                        </p:tgtEl>
                                      </p:cBhvr>
                                    </p:animEffect>
                                  </p:childTnLst>
                                </p:cTn>
                              </p:par>
                              <p:par>
                                <p:cTn id="67" presetID="52" presetClass="entr" presetSubtype="0" fill="hold" grpId="0" nodeType="withEffect">
                                  <p:stCondLst>
                                    <p:cond delay="0"/>
                                  </p:stCondLst>
                                  <p:childTnLst>
                                    <p:set>
                                      <p:cBhvr>
                                        <p:cTn id="68" dur="1" fill="hold">
                                          <p:stCondLst>
                                            <p:cond delay="0"/>
                                          </p:stCondLst>
                                        </p:cTn>
                                        <p:tgtEl>
                                          <p:spTgt spid="32"/>
                                        </p:tgtEl>
                                        <p:attrNameLst>
                                          <p:attrName>style.visibility</p:attrName>
                                        </p:attrNameLst>
                                      </p:cBhvr>
                                      <p:to>
                                        <p:strVal val="visible"/>
                                      </p:to>
                                    </p:set>
                                    <p:animScale>
                                      <p:cBhvr>
                                        <p:cTn id="69"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0" dur="1000" decel="50000" fill="hold">
                                          <p:stCondLst>
                                            <p:cond delay="0"/>
                                          </p:stCondLst>
                                        </p:cTn>
                                        <p:tgtEl>
                                          <p:spTgt spid="32"/>
                                        </p:tgtEl>
                                        <p:attrNameLst>
                                          <p:attrName>ppt_x</p:attrName>
                                          <p:attrName>ppt_y</p:attrName>
                                        </p:attrNameLst>
                                      </p:cBhvr>
                                    </p:animMotion>
                                    <p:animEffect transition="in" filter="fade">
                                      <p:cBhvr>
                                        <p:cTn id="71" dur="1000"/>
                                        <p:tgtEl>
                                          <p:spTgt spid="32"/>
                                        </p:tgtEl>
                                      </p:cBhvr>
                                    </p:animEffect>
                                  </p:childTnLst>
                                </p:cTn>
                              </p:par>
                            </p:childTnLst>
                          </p:cTn>
                        </p:par>
                      </p:childTnLst>
                    </p:cTn>
                  </p:par>
                  <p:par>
                    <p:cTn id="72" fill="hold">
                      <p:stCondLst>
                        <p:cond delay="indefinite"/>
                      </p:stCondLst>
                      <p:childTnLst>
                        <p:par>
                          <p:cTn id="73" fill="hold">
                            <p:stCondLst>
                              <p:cond delay="0"/>
                            </p:stCondLst>
                            <p:childTnLst>
                              <p:par>
                                <p:cTn id="74" presetID="52" presetClass="entr" presetSubtype="0" fill="hold" grpId="0" nodeType="clickEffect">
                                  <p:stCondLst>
                                    <p:cond delay="0"/>
                                  </p:stCondLst>
                                  <p:childTnLst>
                                    <p:set>
                                      <p:cBhvr>
                                        <p:cTn id="75" dur="1" fill="hold">
                                          <p:stCondLst>
                                            <p:cond delay="0"/>
                                          </p:stCondLst>
                                        </p:cTn>
                                        <p:tgtEl>
                                          <p:spTgt spid="36"/>
                                        </p:tgtEl>
                                        <p:attrNameLst>
                                          <p:attrName>style.visibility</p:attrName>
                                        </p:attrNameLst>
                                      </p:cBhvr>
                                      <p:to>
                                        <p:strVal val="visible"/>
                                      </p:to>
                                    </p:set>
                                    <p:animScale>
                                      <p:cBhvr>
                                        <p:cTn id="76"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7" dur="1000" decel="50000" fill="hold">
                                          <p:stCondLst>
                                            <p:cond delay="0"/>
                                          </p:stCondLst>
                                        </p:cTn>
                                        <p:tgtEl>
                                          <p:spTgt spid="36"/>
                                        </p:tgtEl>
                                        <p:attrNameLst>
                                          <p:attrName>ppt_x</p:attrName>
                                          <p:attrName>ppt_y</p:attrName>
                                        </p:attrNameLst>
                                      </p:cBhvr>
                                    </p:animMotion>
                                    <p:animEffect transition="in" filter="fade">
                                      <p:cBhvr>
                                        <p:cTn id="78" dur="1000"/>
                                        <p:tgtEl>
                                          <p:spTgt spid="36"/>
                                        </p:tgtEl>
                                      </p:cBhvr>
                                    </p:animEffect>
                                  </p:childTnLst>
                                </p:cTn>
                              </p:par>
                              <p:par>
                                <p:cTn id="79" presetID="52" presetClass="entr" presetSubtype="0" fill="hold" grpId="0" nodeType="withEffect">
                                  <p:stCondLst>
                                    <p:cond delay="0"/>
                                  </p:stCondLst>
                                  <p:childTnLst>
                                    <p:set>
                                      <p:cBhvr>
                                        <p:cTn id="80" dur="1" fill="hold">
                                          <p:stCondLst>
                                            <p:cond delay="0"/>
                                          </p:stCondLst>
                                        </p:cTn>
                                        <p:tgtEl>
                                          <p:spTgt spid="34"/>
                                        </p:tgtEl>
                                        <p:attrNameLst>
                                          <p:attrName>style.visibility</p:attrName>
                                        </p:attrNameLst>
                                      </p:cBhvr>
                                      <p:to>
                                        <p:strVal val="visible"/>
                                      </p:to>
                                    </p:set>
                                    <p:animScale>
                                      <p:cBhvr>
                                        <p:cTn id="81"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2" dur="1000" decel="50000" fill="hold">
                                          <p:stCondLst>
                                            <p:cond delay="0"/>
                                          </p:stCondLst>
                                        </p:cTn>
                                        <p:tgtEl>
                                          <p:spTgt spid="34"/>
                                        </p:tgtEl>
                                        <p:attrNameLst>
                                          <p:attrName>ppt_x</p:attrName>
                                          <p:attrName>ppt_y</p:attrName>
                                        </p:attrNameLst>
                                      </p:cBhvr>
                                    </p:animMotion>
                                    <p:animEffect transition="in" filter="fade">
                                      <p:cBhvr>
                                        <p:cTn id="83" dur="1000"/>
                                        <p:tgtEl>
                                          <p:spTgt spid="34"/>
                                        </p:tgtEl>
                                      </p:cBhvr>
                                    </p:animEffect>
                                  </p:childTnLst>
                                </p:cTn>
                              </p:par>
                              <p:par>
                                <p:cTn id="84" presetID="52" presetClass="entr" presetSubtype="0" fill="hold" grpId="0" nodeType="withEffect">
                                  <p:stCondLst>
                                    <p:cond delay="0"/>
                                  </p:stCondLst>
                                  <p:childTnLst>
                                    <p:set>
                                      <p:cBhvr>
                                        <p:cTn id="85" dur="1" fill="hold">
                                          <p:stCondLst>
                                            <p:cond delay="0"/>
                                          </p:stCondLst>
                                        </p:cTn>
                                        <p:tgtEl>
                                          <p:spTgt spid="38"/>
                                        </p:tgtEl>
                                        <p:attrNameLst>
                                          <p:attrName>style.visibility</p:attrName>
                                        </p:attrNameLst>
                                      </p:cBhvr>
                                      <p:to>
                                        <p:strVal val="visible"/>
                                      </p:to>
                                    </p:set>
                                    <p:animScale>
                                      <p:cBhvr>
                                        <p:cTn id="86" dur="100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7" dur="1000" decel="50000" fill="hold">
                                          <p:stCondLst>
                                            <p:cond delay="0"/>
                                          </p:stCondLst>
                                        </p:cTn>
                                        <p:tgtEl>
                                          <p:spTgt spid="38"/>
                                        </p:tgtEl>
                                        <p:attrNameLst>
                                          <p:attrName>ppt_x</p:attrName>
                                          <p:attrName>ppt_y</p:attrName>
                                        </p:attrNameLst>
                                      </p:cBhvr>
                                    </p:animMotion>
                                    <p:animEffect transition="in" filter="fade">
                                      <p:cBhvr>
                                        <p:cTn id="88" dur="1000"/>
                                        <p:tgtEl>
                                          <p:spTgt spid="38"/>
                                        </p:tgtEl>
                                      </p:cBhvr>
                                    </p:animEffect>
                                  </p:childTnLst>
                                </p:cTn>
                              </p:par>
                              <p:par>
                                <p:cTn id="89" presetID="52" presetClass="entr" presetSubtype="0" fill="hold" grpId="0" nodeType="withEffect">
                                  <p:stCondLst>
                                    <p:cond delay="0"/>
                                  </p:stCondLst>
                                  <p:childTnLst>
                                    <p:set>
                                      <p:cBhvr>
                                        <p:cTn id="90" dur="1" fill="hold">
                                          <p:stCondLst>
                                            <p:cond delay="0"/>
                                          </p:stCondLst>
                                        </p:cTn>
                                        <p:tgtEl>
                                          <p:spTgt spid="39"/>
                                        </p:tgtEl>
                                        <p:attrNameLst>
                                          <p:attrName>style.visibility</p:attrName>
                                        </p:attrNameLst>
                                      </p:cBhvr>
                                      <p:to>
                                        <p:strVal val="visible"/>
                                      </p:to>
                                    </p:set>
                                    <p:animScale>
                                      <p:cBhvr>
                                        <p:cTn id="91" dur="10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2" dur="1000" decel="50000" fill="hold">
                                          <p:stCondLst>
                                            <p:cond delay="0"/>
                                          </p:stCondLst>
                                        </p:cTn>
                                        <p:tgtEl>
                                          <p:spTgt spid="39"/>
                                        </p:tgtEl>
                                        <p:attrNameLst>
                                          <p:attrName>ppt_x</p:attrName>
                                          <p:attrName>ppt_y</p:attrName>
                                        </p:attrNameLst>
                                      </p:cBhvr>
                                    </p:animMotion>
                                    <p:animEffect transition="in" filter="fade">
                                      <p:cBhvr>
                                        <p:cTn id="93" dur="1000"/>
                                        <p:tgtEl>
                                          <p:spTgt spid="39"/>
                                        </p:tgtEl>
                                      </p:cBhvr>
                                    </p:animEffect>
                                  </p:childTnLst>
                                </p:cTn>
                              </p:par>
                              <p:par>
                                <p:cTn id="94" presetID="52" presetClass="entr" presetSubtype="0" fill="hold" grpId="0" nodeType="withEffect">
                                  <p:stCondLst>
                                    <p:cond delay="0"/>
                                  </p:stCondLst>
                                  <p:childTnLst>
                                    <p:set>
                                      <p:cBhvr>
                                        <p:cTn id="95" dur="1" fill="hold">
                                          <p:stCondLst>
                                            <p:cond delay="0"/>
                                          </p:stCondLst>
                                        </p:cTn>
                                        <p:tgtEl>
                                          <p:spTgt spid="42"/>
                                        </p:tgtEl>
                                        <p:attrNameLst>
                                          <p:attrName>style.visibility</p:attrName>
                                        </p:attrNameLst>
                                      </p:cBhvr>
                                      <p:to>
                                        <p:strVal val="visible"/>
                                      </p:to>
                                    </p:set>
                                    <p:animScale>
                                      <p:cBhvr>
                                        <p:cTn id="96" dur="1000" decel="50000" fill="hold">
                                          <p:stCondLst>
                                            <p:cond delay="0"/>
                                          </p:stCondLst>
                                        </p:cTn>
                                        <p:tgtEl>
                                          <p:spTgt spid="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7" dur="1000" decel="50000" fill="hold">
                                          <p:stCondLst>
                                            <p:cond delay="0"/>
                                          </p:stCondLst>
                                        </p:cTn>
                                        <p:tgtEl>
                                          <p:spTgt spid="42"/>
                                        </p:tgtEl>
                                        <p:attrNameLst>
                                          <p:attrName>ppt_x</p:attrName>
                                          <p:attrName>ppt_y</p:attrName>
                                        </p:attrNameLst>
                                      </p:cBhvr>
                                    </p:animMotion>
                                    <p:animEffect transition="in" filter="fade">
                                      <p:cBhvr>
                                        <p:cTn id="98" dur="1000"/>
                                        <p:tgtEl>
                                          <p:spTgt spid="42"/>
                                        </p:tgtEl>
                                      </p:cBhvr>
                                    </p:animEffect>
                                  </p:childTnLst>
                                </p:cTn>
                              </p:par>
                              <p:par>
                                <p:cTn id="99" presetID="52" presetClass="entr" presetSubtype="0" fill="hold" grpId="0" nodeType="withEffect">
                                  <p:stCondLst>
                                    <p:cond delay="0"/>
                                  </p:stCondLst>
                                  <p:childTnLst>
                                    <p:set>
                                      <p:cBhvr>
                                        <p:cTn id="100" dur="1" fill="hold">
                                          <p:stCondLst>
                                            <p:cond delay="0"/>
                                          </p:stCondLst>
                                        </p:cTn>
                                        <p:tgtEl>
                                          <p:spTgt spid="43"/>
                                        </p:tgtEl>
                                        <p:attrNameLst>
                                          <p:attrName>style.visibility</p:attrName>
                                        </p:attrNameLst>
                                      </p:cBhvr>
                                      <p:to>
                                        <p:strVal val="visible"/>
                                      </p:to>
                                    </p:set>
                                    <p:animScale>
                                      <p:cBhvr>
                                        <p:cTn id="101"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2" dur="1000" decel="50000" fill="hold">
                                          <p:stCondLst>
                                            <p:cond delay="0"/>
                                          </p:stCondLst>
                                        </p:cTn>
                                        <p:tgtEl>
                                          <p:spTgt spid="43"/>
                                        </p:tgtEl>
                                        <p:attrNameLst>
                                          <p:attrName>ppt_x</p:attrName>
                                          <p:attrName>ppt_y</p:attrName>
                                        </p:attrNameLst>
                                      </p:cBhvr>
                                    </p:animMotion>
                                    <p:animEffect transition="in" filter="fade">
                                      <p:cBhvr>
                                        <p:cTn id="103"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4" grpId="0"/>
      <p:bldP spid="15" grpId="0"/>
      <p:bldP spid="21" grpId="0"/>
      <p:bldP spid="29" grpId="0"/>
      <p:bldP spid="31" grpId="0"/>
      <p:bldP spid="35" grpId="0"/>
      <p:bldP spid="40" grpId="0"/>
      <p:bldP spid="41" grpId="0"/>
      <p:bldP spid="32" grpId="0"/>
      <p:bldP spid="36" grpId="0"/>
      <p:bldP spid="34" grpId="0"/>
      <p:bldP spid="38" grpId="0"/>
      <p:bldP spid="39" grpId="0"/>
      <p:bldP spid="42" grpId="0"/>
      <p:bldP spid="43"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Next time we meet… </a:t>
            </a:r>
            <a:r>
              <a:rPr lang="en-US" dirty="0" smtClean="0"/>
              <a:t>1-8-13</a:t>
            </a:r>
            <a:endParaRPr lang="en-US" dirty="0"/>
          </a:p>
        </p:txBody>
      </p:sp>
      <p:sp>
        <p:nvSpPr>
          <p:cNvPr id="4" name="Text Placeholder 3"/>
          <p:cNvSpPr>
            <a:spLocks noGrp="1"/>
          </p:cNvSpPr>
          <p:nvPr>
            <p:ph type="body" idx="1"/>
          </p:nvPr>
        </p:nvSpPr>
        <p:spPr/>
        <p:txBody>
          <a:bodyPr/>
          <a:lstStyle/>
          <a:p>
            <a:r>
              <a:rPr lang="en-US" dirty="0" smtClean="0"/>
              <a:t>Chapter 3 Teaching Students who struggle with Math: Place Value  </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Screeners that provide this information </a:t>
            </a:r>
            <a:endParaRPr lang="en-US" dirty="0"/>
          </a:p>
        </p:txBody>
      </p:sp>
      <p:graphicFrame>
        <p:nvGraphicFramePr>
          <p:cNvPr id="4" name="Table 3"/>
          <p:cNvGraphicFramePr>
            <a:graphicFrameLocks noGrp="1"/>
          </p:cNvGraphicFramePr>
          <p:nvPr/>
        </p:nvGraphicFramePr>
        <p:xfrm>
          <a:off x="381000" y="1371601"/>
          <a:ext cx="8077200" cy="3778680"/>
        </p:xfrm>
        <a:graphic>
          <a:graphicData uri="http://schemas.openxmlformats.org/drawingml/2006/table">
            <a:tbl>
              <a:tblPr firstRow="1" bandRow="1">
                <a:tableStyleId>{21E4AEA4-8DFA-4A89-87EB-49C32662AFE0}</a:tableStyleId>
              </a:tblPr>
              <a:tblGrid>
                <a:gridCol w="1972340"/>
                <a:gridCol w="6104860"/>
              </a:tblGrid>
              <a:tr h="581739">
                <a:tc>
                  <a:txBody>
                    <a:bodyPr/>
                    <a:lstStyle/>
                    <a:p>
                      <a:r>
                        <a:rPr lang="en-US" dirty="0" smtClean="0"/>
                        <a:t>Skill </a:t>
                      </a:r>
                      <a:endParaRPr lang="en-US" dirty="0"/>
                    </a:p>
                  </a:txBody>
                  <a:tcPr/>
                </a:tc>
                <a:tc>
                  <a:txBody>
                    <a:bodyPr/>
                    <a:lstStyle/>
                    <a:p>
                      <a:r>
                        <a:rPr lang="en-US" dirty="0" smtClean="0"/>
                        <a:t>Screener </a:t>
                      </a:r>
                      <a:endParaRPr lang="en-US" dirty="0"/>
                    </a:p>
                  </a:txBody>
                  <a:tcPr/>
                </a:tc>
              </a:tr>
              <a:tr h="420642">
                <a:tc>
                  <a:txBody>
                    <a:bodyPr/>
                    <a:lstStyle/>
                    <a:p>
                      <a:r>
                        <a:rPr lang="en-US" dirty="0" smtClean="0"/>
                        <a:t>Cognitive Awareness </a:t>
                      </a:r>
                      <a:endParaRPr lang="en-US" dirty="0"/>
                    </a:p>
                  </a:txBody>
                  <a:tcPr/>
                </a:tc>
                <a:tc>
                  <a:txBody>
                    <a:bodyPr/>
                    <a:lstStyle/>
                    <a:p>
                      <a:r>
                        <a:rPr lang="en-US" dirty="0" smtClean="0"/>
                        <a:t>Math their Way Operations </a:t>
                      </a:r>
                      <a:endParaRPr lang="en-US" dirty="0"/>
                    </a:p>
                  </a:txBody>
                  <a:tcPr/>
                </a:tc>
              </a:tr>
              <a:tr h="358280">
                <a:tc>
                  <a:txBody>
                    <a:bodyPr/>
                    <a:lstStyle/>
                    <a:p>
                      <a:r>
                        <a:rPr lang="en-US" dirty="0" smtClean="0"/>
                        <a:t>Sequential Directions </a:t>
                      </a:r>
                      <a:endParaRPr lang="en-US" dirty="0"/>
                    </a:p>
                  </a:txBody>
                  <a:tcPr/>
                </a:tc>
                <a:tc>
                  <a:txBody>
                    <a:bodyPr/>
                    <a:lstStyle/>
                    <a:p>
                      <a:r>
                        <a:rPr lang="en-US" dirty="0" smtClean="0"/>
                        <a:t>Math their Way Operations; Classroom Impact Questionnaire </a:t>
                      </a:r>
                      <a:r>
                        <a:rPr lang="en-US" baseline="0" dirty="0" smtClean="0"/>
                        <a:t> </a:t>
                      </a:r>
                      <a:endParaRPr lang="en-US" dirty="0"/>
                    </a:p>
                  </a:txBody>
                  <a:tcPr/>
                </a:tc>
              </a:tr>
              <a:tr h="358280">
                <a:tc>
                  <a:txBody>
                    <a:bodyPr/>
                    <a:lstStyle/>
                    <a:p>
                      <a:r>
                        <a:rPr lang="en-US" dirty="0" smtClean="0"/>
                        <a:t>Recognize Pattern</a:t>
                      </a:r>
                      <a:endParaRPr lang="en-US" dirty="0"/>
                    </a:p>
                  </a:txBody>
                  <a:tcPr/>
                </a:tc>
                <a:tc>
                  <a:txBody>
                    <a:bodyPr/>
                    <a:lstStyle/>
                    <a:p>
                      <a:r>
                        <a:rPr lang="en-US" dirty="0" smtClean="0"/>
                        <a:t>Monitoring Basic Skills Progress; Mathematics Navigator </a:t>
                      </a:r>
                      <a:endParaRPr lang="en-US" dirty="0"/>
                    </a:p>
                  </a:txBody>
                  <a:tcPr/>
                </a:tc>
              </a:tr>
              <a:tr h="358280">
                <a:tc>
                  <a:txBody>
                    <a:bodyPr/>
                    <a:lstStyle/>
                    <a:p>
                      <a:r>
                        <a:rPr lang="en-US" dirty="0" smtClean="0"/>
                        <a:t>Rapid Recall </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Rapid Automatic Naming;</a:t>
                      </a:r>
                      <a:r>
                        <a:rPr lang="en-US" baseline="0" dirty="0" smtClean="0"/>
                        <a:t> Monitoring Basic Skills Progress </a:t>
                      </a:r>
                      <a:endParaRPr lang="en-US" dirty="0" smtClean="0"/>
                    </a:p>
                  </a:txBody>
                  <a:tcPr/>
                </a:tc>
              </a:tr>
              <a:tr h="358280">
                <a:tc>
                  <a:txBody>
                    <a:bodyPr/>
                    <a:lstStyle/>
                    <a:p>
                      <a:r>
                        <a:rPr lang="en-US" dirty="0" smtClean="0"/>
                        <a:t>Visualize </a:t>
                      </a:r>
                      <a:endParaRPr lang="en-US" dirty="0"/>
                    </a:p>
                  </a:txBody>
                  <a:tcPr/>
                </a:tc>
                <a:tc>
                  <a:txBody>
                    <a:bodyPr/>
                    <a:lstStyle/>
                    <a:p>
                      <a:r>
                        <a:rPr lang="en-US" dirty="0" smtClean="0"/>
                        <a:t>Math</a:t>
                      </a:r>
                      <a:r>
                        <a:rPr lang="en-US" baseline="0" dirty="0" smtClean="0"/>
                        <a:t> their Way Operations </a:t>
                      </a:r>
                      <a:endParaRPr lang="en-US" dirty="0"/>
                    </a:p>
                  </a:txBody>
                  <a:tcPr/>
                </a:tc>
              </a:tr>
              <a:tr h="358280">
                <a:tc>
                  <a:txBody>
                    <a:bodyPr/>
                    <a:lstStyle/>
                    <a:p>
                      <a:r>
                        <a:rPr lang="en-US" dirty="0" smtClean="0"/>
                        <a:t>Visual</a:t>
                      </a:r>
                      <a:r>
                        <a:rPr lang="en-US" baseline="0" dirty="0" smtClean="0"/>
                        <a:t> Spatial Sense </a:t>
                      </a:r>
                      <a:endParaRPr lang="en-US" dirty="0"/>
                    </a:p>
                  </a:txBody>
                  <a:tcPr/>
                </a:tc>
                <a:tc>
                  <a:txBody>
                    <a:bodyPr/>
                    <a:lstStyle/>
                    <a:p>
                      <a:r>
                        <a:rPr lang="en-US" dirty="0" smtClean="0"/>
                        <a:t>Pattern Block Design </a:t>
                      </a:r>
                      <a:endParaRPr lang="en-US" dirty="0"/>
                    </a:p>
                  </a:txBody>
                  <a:tcPr/>
                </a:tc>
              </a:tr>
              <a:tr h="358280">
                <a:tc>
                  <a:txBody>
                    <a:bodyPr/>
                    <a:lstStyle/>
                    <a:p>
                      <a:r>
                        <a:rPr lang="en-US" dirty="0" smtClean="0"/>
                        <a:t>Fluid Reasoning</a:t>
                      </a:r>
                      <a:r>
                        <a:rPr lang="en-US" baseline="0" dirty="0" smtClean="0"/>
                        <a:t> </a:t>
                      </a:r>
                      <a:endParaRPr lang="en-US" dirty="0"/>
                    </a:p>
                  </a:txBody>
                  <a:tcPr/>
                </a:tc>
                <a:tc>
                  <a:txBody>
                    <a:bodyPr/>
                    <a:lstStyle/>
                    <a:p>
                      <a:r>
                        <a:rPr lang="en-US" dirty="0" smtClean="0"/>
                        <a:t>Monitoring</a:t>
                      </a:r>
                      <a:r>
                        <a:rPr lang="en-US" baseline="0" dirty="0" smtClean="0"/>
                        <a:t> Basic Skills Progress; Mathematics Navigator </a:t>
                      </a:r>
                      <a:endParaRPr lang="en-US" dirty="0"/>
                    </a:p>
                  </a:txBody>
                  <a:tcPr/>
                </a:tc>
              </a:tr>
              <a:tr h="581739">
                <a:tc>
                  <a:txBody>
                    <a:bodyPr/>
                    <a:lstStyle/>
                    <a:p>
                      <a:r>
                        <a:rPr lang="en-US" dirty="0" smtClean="0"/>
                        <a:t>Levels</a:t>
                      </a:r>
                      <a:r>
                        <a:rPr lang="en-US" baseline="0" dirty="0" smtClean="0"/>
                        <a:t> of mastery </a:t>
                      </a:r>
                      <a:endParaRPr lang="en-US" dirty="0"/>
                    </a:p>
                  </a:txBody>
                  <a:tcPr/>
                </a:tc>
                <a:tc>
                  <a:txBody>
                    <a:bodyPr/>
                    <a:lstStyle/>
                    <a:p>
                      <a:r>
                        <a:rPr lang="en-US" dirty="0" smtClean="0"/>
                        <a:t>Math their Way Operations</a:t>
                      </a:r>
                      <a:r>
                        <a:rPr lang="en-US" baseline="0" dirty="0" smtClean="0"/>
                        <a:t> and Place Value </a:t>
                      </a:r>
                      <a:endParaRPr lang="en-US" dirty="0"/>
                    </a:p>
                  </a:txBody>
                  <a:tcPr/>
                </a:tc>
              </a:tr>
            </a:tbl>
          </a:graphicData>
        </a:graphic>
      </p:graphicFrame>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Specially Designed Instruction in Math PDU Session Two &amp;quot;&quot;/&gt;&lt;property id=&quot;20307&quot; value=&quot;256&quot;/&gt;&lt;/object&gt;&lt;object type=&quot;3&quot; unique_id=&quot;10005&quot;&gt;&lt;property id=&quot;20148&quot; value=&quot;5&quot;/&gt;&lt;property id=&quot;20300&quot; value=&quot;Slide 3 - &amp;quot;Outcomes for Session Three  &amp;quot;&quot;/&gt;&lt;property id=&quot;20307&quot; value=&quot;295&quot;/&gt;&lt;/object&gt;&lt;object type=&quot;3&quot; unique_id=&quot;11649&quot;&gt;&lt;property id=&quot;20148&quot; value=&quot;5&quot;/&gt;&lt;property id=&quot;20300&quot; value=&quot;Slide 2 - &amp;quot;Text &amp;quot;&quot;/&gt;&lt;property id=&quot;20307&quot; value=&quot;312&quot;/&gt;&lt;/object&gt;&lt;object type=&quot;3&quot; unique_id=&quot;15127&quot;&gt;&lt;property id=&quot;20148&quot; value=&quot;5&quot;/&gt;&lt;property id=&quot;20300&quot; value=&quot;Slide 88 - &amp;quot;Next time we meet… 1-8-13&amp;quot;&quot;/&gt;&lt;property id=&quot;20307&quot; value=&quot;367&quot;/&gt;&lt;/object&gt;&lt;object type=&quot;3&quot; unique_id=&quot;16161&quot;&gt;&lt;property id=&quot;20148&quot; value=&quot;5&quot;/&gt;&lt;property id=&quot;20300&quot; value=&quot;Slide 4 - &amp;quot;Does the instructional approach impact the determination of a disability?&amp;quot;&quot;/&gt;&lt;property id=&quot;20307&quot; value=&quot;368&quot;/&gt;&lt;/object&gt;&lt;object type=&quot;3&quot; unique_id=&quot;16162&quot;&gt;&lt;property id=&quot;20148&quot; value=&quot;5&quot;/&gt;&lt;property id=&quot;20300&quot; value=&quot;Slide 28 - &amp;quot;Math Their Way Screener &amp;quot;&quot;/&gt;&lt;property id=&quot;20307&quot; value=&quot;369&quot;/&gt;&lt;/object&gt;&lt;object type=&quot;3&quot; unique_id=&quot;16163&quot;&gt;&lt;property id=&quot;20148&quot; value=&quot;5&quot;/&gt;&lt;property id=&quot;20300&quot; value=&quot;Slide 29&quot;/&gt;&lt;property id=&quot;20307&quot; value=&quot;380&quot;/&gt;&lt;/object&gt;&lt;object type=&quot;3&quot; unique_id=&quot;16164&quot;&gt;&lt;property id=&quot;20148&quot; value=&quot;5&quot;/&gt;&lt;property id=&quot;20300&quot; value=&quot;Slide 30 - &amp;quot;Pre-number Concepts &amp;quot;&quot;/&gt;&lt;property id=&quot;20307&quot; value=&quot;382&quot;/&gt;&lt;/object&gt;&lt;object type=&quot;3&quot; unique_id=&quot;16165&quot;&gt;&lt;property id=&quot;20148&quot; value=&quot;5&quot;/&gt;&lt;property id=&quot;20300&quot; value=&quot;Slide 31 - &amp;quot;Pre-number Concepts and Skills &amp;quot;&quot;/&gt;&lt;property id=&quot;20307&quot; value=&quot;370&quot;/&gt;&lt;/object&gt;&lt;object type=&quot;3&quot; unique_id=&quot;16166&quot;&gt;&lt;property id=&quot;20148&quot; value=&quot;5&quot;/&gt;&lt;property id=&quot;20300&quot; value=&quot;Slide 32 - &amp;quot;Pre-number Concepts and Skills &amp;quot;&quot;/&gt;&lt;property id=&quot;20307&quot; value=&quot;371&quot;/&gt;&lt;/object&gt;&lt;object type=&quot;3&quot; unique_id=&quot;16167&quot;&gt;&lt;property id=&quot;20148&quot; value=&quot;5&quot;/&gt;&lt;property id=&quot;20300&quot; value=&quot;Slide 33 - &amp;quot;Pre-number Concepts and Skills &amp;quot;&quot;/&gt;&lt;property id=&quot;20307&quot; value=&quot;372&quot;/&gt;&lt;/object&gt;&lt;object type=&quot;3&quot; unique_id=&quot;16168&quot;&gt;&lt;property id=&quot;20148&quot; value=&quot;5&quot;/&gt;&lt;property id=&quot;20300&quot; value=&quot;Slide 34 - &amp;quot;Pre-number Concepts and Skills &amp;quot;&quot;/&gt;&lt;property id=&quot;20307&quot; value=&quot;373&quot;/&gt;&lt;/object&gt;&lt;object type=&quot;3&quot; unique_id=&quot;16169&quot;&gt;&lt;property id=&quot;20148&quot; value=&quot;5&quot;/&gt;&lt;property id=&quot;20300&quot; value=&quot;Slide 35 - &amp;quot;Pre-number Concepts and Skills &amp;quot;&quot;/&gt;&lt;property id=&quot;20307&quot; value=&quot;375&quot;/&gt;&lt;/object&gt;&lt;object type=&quot;3&quot; unique_id=&quot;16170&quot;&gt;&lt;property id=&quot;20148&quot; value=&quot;5&quot;/&gt;&lt;property id=&quot;20300&quot; value=&quot;Slide 36 - &amp;quot;Pre-number Concepts and Skills &amp;quot;&quot;/&gt;&lt;property id=&quot;20307&quot; value=&quot;376&quot;/&gt;&lt;/object&gt;&lt;object type=&quot;3&quot; unique_id=&quot;16171&quot;&gt;&lt;property id=&quot;20148&quot; value=&quot;5&quot;/&gt;&lt;property id=&quot;20300&quot; value=&quot;Slide 37 - &amp;quot;Pre-number Concepts and Skills &amp;quot;&quot;/&gt;&lt;property id=&quot;20307&quot; value=&quot;377&quot;/&gt;&lt;/object&gt;&lt;object type=&quot;3&quot; unique_id=&quot;16172&quot;&gt;&lt;property id=&quot;20148&quot; value=&quot;5&quot;/&gt;&lt;property id=&quot;20300&quot; value=&quot;Slide 38 - &amp;quot;Pre-number Concepts and Skills &amp;quot;&quot;/&gt;&lt;property id=&quot;20307&quot; value=&quot;378&quot;/&gt;&lt;/object&gt;&lt;object type=&quot;3&quot; unique_id=&quot;16173&quot;&gt;&lt;property id=&quot;20148&quot; value=&quot;5&quot;/&gt;&lt;property id=&quot;20300&quot; value=&quot;Slide 39 - &amp;quot;Pre-number Concepts and Skills &amp;quot;&quot;/&gt;&lt;property id=&quot;20307&quot; value=&quot;379&quot;/&gt;&lt;/object&gt;&lt;object type=&quot;3&quot; unique_id=&quot;16174&quot;&gt;&lt;property id=&quot;20148&quot; value=&quot;5&quot;/&gt;&lt;property id=&quot;20300&quot; value=&quot;Slide 40 - &amp;quot;Pre-number Concepts and Skills &amp;quot;&quot;/&gt;&lt;property id=&quot;20307&quot; value=&quot;381&quot;/&gt;&lt;/object&gt;&lt;object type=&quot;3&quot; unique_id=&quot;16175&quot;&gt;&lt;property id=&quot;20148&quot; value=&quot;5&quot;/&gt;&lt;property id=&quot;20300&quot; value=&quot;Slide 41 - &amp;quot;Number Operations &amp;quot;&quot;/&gt;&lt;property id=&quot;20307&quot; value=&quot;374&quot;/&gt;&lt;/object&gt;&lt;object type=&quot;3&quot; unique_id=&quot;16176&quot;&gt;&lt;property id=&quot;20148&quot; value=&quot;5&quot;/&gt;&lt;property id=&quot;20300&quot; value=&quot;Slide 42 - &amp;quot;Number Operations &amp;quot;&quot;/&gt;&lt;property id=&quot;20307&quot; value=&quot;383&quot;/&gt;&lt;/object&gt;&lt;object type=&quot;3&quot; unique_id=&quot;18039&quot;&gt;&lt;property id=&quot;20148&quot; value=&quot;5&quot;/&gt;&lt;property id=&quot;20300&quot; value=&quot;Slide 5 - &amp;quot;Types of Math Disorders &amp;quot;&quot;/&gt;&lt;property id=&quot;20307&quot; value=&quot;445&quot;/&gt;&lt;/object&gt;&lt;object type=&quot;3&quot; unique_id=&quot;18040&quot;&gt;&lt;property id=&quot;20148&quot; value=&quot;5&quot;/&gt;&lt;property id=&quot;20300&quot; value=&quot;Slide 6 - &amp;quot;Primary Assessments &amp;quot;&quot;/&gt;&lt;property id=&quot;20307&quot; value=&quot;440&quot;/&gt;&lt;/object&gt;&lt;object type=&quot;3&quot; unique_id=&quot;18041&quot;&gt;&lt;property id=&quot;20148&quot; value=&quot;5&quot;/&gt;&lt;property id=&quot;20300&quot; value=&quot;Slide 7 - &amp;quot;Screeners that provide this information &amp;quot;&quot;/&gt;&lt;property id=&quot;20307&quot; value=&quot;443&quot;/&gt;&lt;/object&gt;&lt;object type=&quot;3&quot; unique_id=&quot;18042&quot;&gt;&lt;property id=&quot;20148&quot; value=&quot;5&quot;/&gt;&lt;property id=&quot;20300&quot; value=&quot;Slide 8 - &amp;quot;Post- Primary Assessments &amp;quot;&quot;/&gt;&lt;property id=&quot;20307&quot; value=&quot;441&quot;/&gt;&lt;/object&gt;&lt;object type=&quot;3&quot; unique_id=&quot;18043&quot;&gt;&lt;property id=&quot;20148&quot; value=&quot;5&quot;/&gt;&lt;property id=&quot;20300&quot; value=&quot;Slide 9 - &amp;quot;Screeners that provide this information &amp;quot;&quot;/&gt;&lt;property id=&quot;20307&quot; value=&quot;444&quot;/&gt;&lt;/object&gt;&lt;object type=&quot;3&quot; unique_id=&quot;18044&quot;&gt;&lt;property id=&quot;20148&quot; value=&quot;5&quot;/&gt;&lt;property id=&quot;20300&quot; value=&quot;Slide 10 - &amp;quot;Quantity Discrimination &amp;quot;&quot;/&gt;&lt;property id=&quot;20307&quot; value=&quot;395&quot;/&gt;&lt;/object&gt;&lt;object type=&quot;3&quot; unique_id=&quot;18045&quot;&gt;&lt;property id=&quot;20148&quot; value=&quot;5&quot;/&gt;&lt;property id=&quot;20300&quot; value=&quot;Slide 11 - &amp;quot;Quantity Discrimination &amp;quot;&quot;/&gt;&lt;property id=&quot;20307&quot; value=&quot;396&quot;/&gt;&lt;/object&gt;&lt;object type=&quot;3&quot; unique_id=&quot;18046&quot;&gt;&lt;property id=&quot;20148&quot; value=&quot;5&quot;/&gt;&lt;property id=&quot;20300&quot; value=&quot;Slide 12 - &amp;quot;Quantity Discrimination &amp;quot;&quot;/&gt;&lt;property id=&quot;20307&quot; value=&quot;397&quot;/&gt;&lt;/object&gt;&lt;object type=&quot;3&quot; unique_id=&quot;18047&quot;&gt;&lt;property id=&quot;20148&quot; value=&quot;5&quot;/&gt;&lt;property id=&quot;20300&quot; value=&quot;Slide 13 - &amp;quot;Quantity Discrimination Directions &amp;quot;&quot;/&gt;&lt;property id=&quot;20307&quot; value=&quot;398&quot;/&gt;&lt;/object&gt;&lt;object type=&quot;3&quot; unique_id=&quot;18048&quot;&gt;&lt;property id=&quot;20148&quot; value=&quot;5&quot;/&gt;&lt;property id=&quot;20300&quot; value=&quot;Slide 14 - &amp;quot;Quantity Discrimination Scoring &amp;quot;&quot;/&gt;&lt;property id=&quot;20307&quot; value=&quot;399&quot;/&gt;&lt;/object&gt;&lt;object type=&quot;3&quot; unique_id=&quot;18049&quot;&gt;&lt;property id=&quot;20148&quot; value=&quot;5&quot;/&gt;&lt;property id=&quot;20300&quot; value=&quot;Slide 15 - &amp;quot;Quantity Discrimination Scoring &amp;quot;&quot;/&gt;&lt;property id=&quot;20307&quot; value=&quot;400&quot;/&gt;&lt;/object&gt;&lt;object type=&quot;3&quot; unique_id=&quot;18050&quot;&gt;&lt;property id=&quot;20148&quot; value=&quot;5&quot;/&gt;&lt;property id=&quot;20300&quot; value=&quot;Slide 16 - &amp;quot;Quantity Discrimination Practice &amp;quot;&quot;/&gt;&lt;property id=&quot;20307&quot; value=&quot;401&quot;/&gt;&lt;/object&gt;&lt;object type=&quot;3&quot; unique_id=&quot;18051&quot;&gt;&lt;property id=&quot;20148&quot; value=&quot;5&quot;/&gt;&lt;property id=&quot;20300&quot; value=&quot;Slide 17 - &amp;quot;Quantity Discrimination&amp;quot;&quot;/&gt;&lt;property id=&quot;20307&quot; value=&quot;402&quot;/&gt;&lt;/object&gt;&lt;object type=&quot;3&quot; unique_id=&quot;18052&quot;&gt;&lt;property id=&quot;20148&quot; value=&quot;5&quot;/&gt;&lt;property id=&quot;20300&quot; value=&quot;Slide 18 - &amp;quot;DPS CBM Benchmark Guidelines for SLD Eligibility Determination &amp;quot;&quot;/&gt;&lt;property id=&quot;20307&quot; value=&quot;403&quot;/&gt;&lt;/object&gt;&lt;object type=&quot;3&quot; unique_id=&quot;18053&quot;&gt;&lt;property id=&quot;20148&quot; value=&quot;5&quot;/&gt;&lt;property id=&quot;20300&quot; value=&quot;Slide 19 - &amp;quot;Missing Number &amp;quot;&quot;/&gt;&lt;property id=&quot;20307&quot; value=&quot;404&quot;/&gt;&lt;/object&gt;&lt;object type=&quot;3&quot; unique_id=&quot;18054&quot;&gt;&lt;property id=&quot;20148&quot; value=&quot;5&quot;/&gt;&lt;property id=&quot;20300&quot; value=&quot;Slide 20 - &amp;quot;Missing Number &amp;quot;&quot;/&gt;&lt;property id=&quot;20307&quot; value=&quot;405&quot;/&gt;&lt;/object&gt;&lt;object type=&quot;3&quot; unique_id=&quot;18055&quot;&gt;&lt;property id=&quot;20148&quot; value=&quot;5&quot;/&gt;&lt;property id=&quot;20300&quot; value=&quot;Slide 21 - &amp;quot;Missing Number &amp;quot;&quot;/&gt;&lt;property id=&quot;20307&quot; value=&quot;406&quot;/&gt;&lt;/object&gt;&lt;object type=&quot;3&quot; unique_id=&quot;18056&quot;&gt;&lt;property id=&quot;20148&quot; value=&quot;5&quot;/&gt;&lt;property id=&quot;20300&quot; value=&quot;Slide 22 - &amp;quot;Missing Number Directions &amp;quot;&quot;/&gt;&lt;property id=&quot;20307&quot; value=&quot;407&quot;/&gt;&lt;/object&gt;&lt;object type=&quot;3&quot; unique_id=&quot;18057&quot;&gt;&lt;property id=&quot;20148&quot; value=&quot;5&quot;/&gt;&lt;property id=&quot;20300&quot; value=&quot;Slide 23 - &amp;quot;Missing Number Scoring &amp;quot;&quot;/&gt;&lt;property id=&quot;20307&quot; value=&quot;408&quot;/&gt;&lt;/object&gt;&lt;object type=&quot;3&quot; unique_id=&quot;18058&quot;&gt;&lt;property id=&quot;20148&quot; value=&quot;5&quot;/&gt;&lt;property id=&quot;20300&quot; value=&quot;Slide 24 - &amp;quot;Missing Number Scoring &amp;quot;&quot;/&gt;&lt;property id=&quot;20307&quot; value=&quot;409&quot;/&gt;&lt;/object&gt;&lt;object type=&quot;3&quot; unique_id=&quot;18059&quot;&gt;&lt;property id=&quot;20148&quot; value=&quot;5&quot;/&gt;&lt;property id=&quot;20300&quot; value=&quot;Slide 25 - &amp;quot;Missing Number Practice &amp;quot;&quot;/&gt;&lt;property id=&quot;20307&quot; value=&quot;410&quot;/&gt;&lt;/object&gt;&lt;object type=&quot;3&quot; unique_id=&quot;18060&quot;&gt;&lt;property id=&quot;20148&quot; value=&quot;5&quot;/&gt;&lt;property id=&quot;20300&quot; value=&quot;Slide 26 - &amp;quot;Missing Number &amp;quot;&quot;/&gt;&lt;property id=&quot;20307&quot; value=&quot;411&quot;/&gt;&lt;/object&gt;&lt;object type=&quot;3&quot; unique_id=&quot;18061&quot;&gt;&lt;property id=&quot;20148&quot; value=&quot;5&quot;/&gt;&lt;property id=&quot;20300&quot; value=&quot;Slide 27 - &amp;quot;DPS CBM Benchmark Guidelines for SLD Eligibility Determination &amp;quot;&quot;/&gt;&lt;property id=&quot;20307&quot; value=&quot;412&quot;/&gt;&lt;/object&gt;&lt;object type=&quot;3&quot; unique_id=&quot;18062&quot;&gt;&lt;property id=&quot;20148&quot; value=&quot;5&quot;/&gt;&lt;property id=&quot;20300&quot; value=&quot;Slide 43 - &amp;quot;Number Operations &amp;quot;&quot;/&gt;&lt;property id=&quot;20307&quot; value=&quot;384&quot;/&gt;&lt;/object&gt;&lt;object type=&quot;3&quot; unique_id=&quot;18063&quot;&gt;&lt;property id=&quot;20148&quot; value=&quot;5&quot;/&gt;&lt;property id=&quot;20300&quot; value=&quot;Slide 44 - &amp;quot;Number Operations &amp;quot;&quot;/&gt;&lt;property id=&quot;20307&quot; value=&quot;385&quot;/&gt;&lt;/object&gt;&lt;object type=&quot;3&quot; unique_id=&quot;18064&quot;&gt;&lt;property id=&quot;20148&quot; value=&quot;5&quot;/&gt;&lt;property id=&quot;20300&quot; value=&quot;Slide 45 - &amp;quot;Number Operations &amp;quot;&quot;/&gt;&lt;property id=&quot;20307&quot; value=&quot;386&quot;/&gt;&lt;/object&gt;&lt;object type=&quot;3&quot; unique_id=&quot;18065&quot;&gt;&lt;property id=&quot;20148&quot; value=&quot;5&quot;/&gt;&lt;property id=&quot;20300&quot; value=&quot;Slide 46 - &amp;quot;Number Operations &amp;quot;&quot;/&gt;&lt;property id=&quot;20307&quot; value=&quot;454&quot;/&gt;&lt;/object&gt;&lt;object type=&quot;3&quot; unique_id=&quot;18066&quot;&gt;&lt;property id=&quot;20148&quot; value=&quot;5&quot;/&gt;&lt;property id=&quot;20300&quot; value=&quot;Slide 47 - &amp;quot;Place Value &amp;quot;&quot;/&gt;&lt;property id=&quot;20307&quot; value=&quot;387&quot;/&gt;&lt;/object&gt;&lt;object type=&quot;3&quot; unique_id=&quot;18067&quot;&gt;&lt;property id=&quot;20148&quot; value=&quot;5&quot;/&gt;&lt;property id=&quot;20300&quot; value=&quot;Slide 48 - &amp;quot;Place Value &amp;quot;&quot;/&gt;&lt;property id=&quot;20307&quot; value=&quot;388&quot;/&gt;&lt;/object&gt;&lt;object type=&quot;3&quot; unique_id=&quot;18068&quot;&gt;&lt;property id=&quot;20148&quot; value=&quot;5&quot;/&gt;&lt;property id=&quot;20300&quot; value=&quot;Slide 49 - &amp;quot;Place Value &amp;quot;&quot;/&gt;&lt;property id=&quot;20307&quot; value=&quot;389&quot;/&gt;&lt;/object&gt;&lt;object type=&quot;3&quot; unique_id=&quot;18069&quot;&gt;&lt;property id=&quot;20148&quot; value=&quot;5&quot;/&gt;&lt;property id=&quot;20300&quot; value=&quot;Slide 50 - &amp;quot;Place Value &amp;quot;&quot;/&gt;&lt;property id=&quot;20307&quot; value=&quot;390&quot;/&gt;&lt;/object&gt;&lt;object type=&quot;3&quot; unique_id=&quot;18070&quot;&gt;&lt;property id=&quot;20148&quot; value=&quot;5&quot;/&gt;&lt;property id=&quot;20300&quot; value=&quot;Slide 51 - &amp;quot;Place Value &amp;quot;&quot;/&gt;&lt;property id=&quot;20307&quot; value=&quot;391&quot;/&gt;&lt;/object&gt;&lt;object type=&quot;3&quot; unique_id=&quot;18071&quot;&gt;&lt;property id=&quot;20148&quot; value=&quot;5&quot;/&gt;&lt;property id=&quot;20300&quot; value=&quot;Slide 52 - &amp;quot;Place Value &amp;quot;&quot;/&gt;&lt;property id=&quot;20307&quot; value=&quot;392&quot;/&gt;&lt;/object&gt;&lt;object type=&quot;3&quot; unique_id=&quot;18072&quot;&gt;&lt;property id=&quot;20148&quot; value=&quot;5&quot;/&gt;&lt;property id=&quot;20300&quot; value=&quot;Slide 53 - &amp;quot;Place Value &amp;quot;&quot;/&gt;&lt;property id=&quot;20307&quot; value=&quot;393&quot;/&gt;&lt;/object&gt;&lt;object type=&quot;3&quot; unique_id=&quot;18073&quot;&gt;&lt;property id=&quot;20148&quot; value=&quot;5&quot;/&gt;&lt;property id=&quot;20300&quot; value=&quot;Slide 54 - &amp;quot;Correct Digit &amp;quot;&quot;/&gt;&lt;property id=&quot;20307&quot; value=&quot;413&quot;/&gt;&lt;/object&gt;&lt;object type=&quot;3&quot; unique_id=&quot;18074&quot;&gt;&lt;property id=&quot;20148&quot; value=&quot;5&quot;/&gt;&lt;property id=&quot;20300&quot; value=&quot;Slide 55 - &amp;quot;Correct Digit: MBSP&amp;quot;&quot;/&gt;&lt;property id=&quot;20307&quot; value=&quot;414&quot;/&gt;&lt;/object&gt;&lt;object type=&quot;3&quot; unique_id=&quot;18075&quot;&gt;&lt;property id=&quot;20148&quot; value=&quot;5&quot;/&gt;&lt;property id=&quot;20300&quot; value=&quot;Slide 56 - &amp;quot;Correct Digit &amp;quot;&quot;/&gt;&lt;property id=&quot;20307&quot; value=&quot;415&quot;/&gt;&lt;/object&gt;&lt;object type=&quot;3&quot; unique_id=&quot;18076&quot;&gt;&lt;property id=&quot;20148&quot; value=&quot;5&quot;/&gt;&lt;property id=&quot;20300&quot; value=&quot;Slide 57 - &amp;quot;Correct Digit Directions &amp;quot;&quot;/&gt;&lt;property id=&quot;20307&quot; value=&quot;416&quot;/&gt;&lt;/object&gt;&lt;object type=&quot;3&quot; unique_id=&quot;18077&quot;&gt;&lt;property id=&quot;20148&quot; value=&quot;5&quot;/&gt;&lt;property id=&quot;20300&quot; value=&quot;Slide 58 - &amp;quot;Scoring Math CBM&amp;quot;&quot;/&gt;&lt;property id=&quot;20307&quot; value=&quot;417&quot;/&gt;&lt;/object&gt;&lt;object type=&quot;3&quot; unique_id=&quot;18078&quot;&gt;&lt;property id=&quot;20148&quot; value=&quot;5&quot;/&gt;&lt;property id=&quot;20300&quot; value=&quot;Slide 59 - &amp;quot;Scoring Math CBM&amp;#x0D;&amp;#x0A;Scored as Correct&amp;quot;&quot;/&gt;&lt;property id=&quot;20307&quot; value=&quot;418&quot;/&gt;&lt;/object&gt;&lt;object type=&quot;3&quot; unique_id=&quot;18079&quot;&gt;&lt;property id=&quot;20148&quot; value=&quot;5&quot;/&gt;&lt;property id=&quot;20300&quot; value=&quot;Slide 60 - &amp;quot;Scoring Math CBM&amp;#x0D;&amp;#x0A;Other Considerations&amp;quot;&quot;/&gt;&lt;property id=&quot;20307&quot; value=&quot;419&quot;/&gt;&lt;/object&gt;&lt;object type=&quot;3&quot; unique_id=&quot;18080&quot;&gt;&lt;property id=&quot;20148&quot; value=&quot;5&quot;/&gt;&lt;property id=&quot;20300&quot; value=&quot;Slide 61 - &amp;quot;Correct Digit Practice &amp;quot;&quot;/&gt;&lt;property id=&quot;20307&quot; value=&quot;421&quot;/&gt;&lt;/object&gt;&lt;object type=&quot;3&quot; unique_id=&quot;18081&quot;&gt;&lt;property id=&quot;20148&quot; value=&quot;5&quot;/&gt;&lt;property id=&quot;20300&quot; value=&quot;Slide 62 - &amp;quot;Correct Digit &amp;quot;&quot;/&gt;&lt;property id=&quot;20307&quot; value=&quot;422&quot;/&gt;&lt;/object&gt;&lt;object type=&quot;3&quot; unique_id=&quot;18082&quot;&gt;&lt;property id=&quot;20148&quot; value=&quot;5&quot;/&gt;&lt;property id=&quot;20300&quot; value=&quot;Slide 63 - &amp;quot;DPS CBM Benchmark Guidelines for SLD Eligibility Determination &amp;quot;&quot;/&gt;&lt;property id=&quot;20307&quot; value=&quot;423&quot;/&gt;&lt;/object&gt;&lt;object type=&quot;3&quot; unique_id=&quot;18083&quot;&gt;&lt;property id=&quot;20148&quot; value=&quot;5&quot;/&gt;&lt;property id=&quot;20300&quot; value=&quot;Slide 64 - &amp;quot;Rapid Automatic Naming &amp;quot;&quot;/&gt;&lt;property id=&quot;20307&quot; value=&quot;424&quot;/&gt;&lt;/object&gt;&lt;object type=&quot;3&quot; unique_id=&quot;18084&quot;&gt;&lt;property id=&quot;20148&quot; value=&quot;5&quot;/&gt;&lt;property id=&quot;20300&quot; value=&quot;Slide 65&quot;/&gt;&lt;property id=&quot;20307&quot; value=&quot;436&quot;/&gt;&lt;/object&gt;&lt;object type=&quot;3&quot; unique_id=&quot;18085&quot;&gt;&lt;property id=&quot;20148&quot; value=&quot;5&quot;/&gt;&lt;property id=&quot;20300&quot; value=&quot;Slide 66&quot;/&gt;&lt;property id=&quot;20307&quot; value=&quot;437&quot;/&gt;&lt;/object&gt;&lt;object type=&quot;3&quot; unique_id=&quot;18086&quot;&gt;&lt;property id=&quot;20148&quot; value=&quot;5&quot;/&gt;&lt;property id=&quot;20300&quot; value=&quot;Slide 67 - &amp;quot;RAN Norms &amp;quot;&quot;/&gt;&lt;property id=&quot;20307&quot; value=&quot;438&quot;/&gt;&lt;/object&gt;&lt;object type=&quot;3&quot; unique_id=&quot;18087&quot;&gt;&lt;property id=&quot;20148&quot; value=&quot;5&quot;/&gt;&lt;property id=&quot;20300&quot; value=&quot;Slide 68 - &amp;quot;MBSP Concepts and Application &amp;quot;&quot;/&gt;&lt;property id=&quot;20307&quot; value=&quot;425&quot;/&gt;&lt;/object&gt;&lt;object type=&quot;3&quot; unique_id=&quot;18088&quot;&gt;&lt;property id=&quot;20148&quot; value=&quot;5&quot;/&gt;&lt;property id=&quot;20300&quot; value=&quot;Slide 69 - &amp;quot;Concepts and Application: MBSP&amp;quot;&quot;/&gt;&lt;property id=&quot;20307&quot; value=&quot;426&quot;/&gt;&lt;/object&gt;&lt;object type=&quot;3&quot; unique_id=&quot;18089&quot;&gt;&lt;property id=&quot;20148&quot; value=&quot;5&quot;/&gt;&lt;property id=&quot;20300&quot; value=&quot;Slide 70 - &amp;quot;Concepts and Application &amp;quot;&quot;/&gt;&lt;property id=&quot;20307&quot; value=&quot;427&quot;/&gt;&lt;/object&gt;&lt;object type=&quot;3&quot; unique_id=&quot;18090&quot;&gt;&lt;property id=&quot;20148&quot; value=&quot;5&quot;/&gt;&lt;property id=&quot;20300&quot; value=&quot;Slide 71 - &amp;quot;Concepts and Application Directions &amp;quot;&quot;/&gt;&lt;property id=&quot;20307&quot; value=&quot;428&quot;/&gt;&lt;/object&gt;&lt;object type=&quot;3&quot; unique_id=&quot;18091&quot;&gt;&lt;property id=&quot;20148&quot; value=&quot;5&quot;/&gt;&lt;property id=&quot;20300&quot; value=&quot;Slide 72 - &amp;quot;Concepts and Application Scoring &amp;quot;&quot;/&gt;&lt;property id=&quot;20307&quot; value=&quot;429&quot;/&gt;&lt;/object&gt;&lt;object type=&quot;3&quot; unique_id=&quot;18092&quot;&gt;&lt;property id=&quot;20148&quot; value=&quot;5&quot;/&gt;&lt;property id=&quot;20300&quot; value=&quot;Slide 73 - &amp;quot;Concepts and Application Scoring &amp;quot;&quot;/&gt;&lt;property id=&quot;20307&quot; value=&quot;430&quot;/&gt;&lt;/object&gt;&lt;object type=&quot;3&quot; unique_id=&quot;18093&quot;&gt;&lt;property id=&quot;20148&quot; value=&quot;5&quot;/&gt;&lt;property id=&quot;20300&quot; value=&quot;Slide 74 - &amp;quot;Concepts and Application Scoring &amp;quot;&quot;/&gt;&lt;property id=&quot;20307&quot; value=&quot;431&quot;/&gt;&lt;/object&gt;&lt;object type=&quot;3&quot; unique_id=&quot;18094&quot;&gt;&lt;property id=&quot;20148&quot; value=&quot;5&quot;/&gt;&lt;property id=&quot;20300&quot; value=&quot;Slide 75 - &amp;quot;Concepts and Application Practice &amp;quot;&quot;/&gt;&lt;property id=&quot;20307&quot; value=&quot;432&quot;/&gt;&lt;/object&gt;&lt;object type=&quot;3&quot; unique_id=&quot;18095&quot;&gt;&lt;property id=&quot;20148&quot; value=&quot;5&quot;/&gt;&lt;property id=&quot;20300&quot; value=&quot;Slide 76 - &amp;quot;Concepts and Application &amp;quot;&quot;/&gt;&lt;property id=&quot;20307&quot; value=&quot;433&quot;/&gt;&lt;/object&gt;&lt;object type=&quot;3&quot; unique_id=&quot;18096&quot;&gt;&lt;property id=&quot;20148&quot; value=&quot;5&quot;/&gt;&lt;property id=&quot;20300&quot; value=&quot;Slide 77 - &amp;quot;DPS CBM Benchmark Guidelines for SLD Eligibility Determination &amp;quot;&quot;/&gt;&lt;property id=&quot;20307&quot; value=&quot;434&quot;/&gt;&lt;/object&gt;&lt;object type=&quot;3&quot; unique_id=&quot;18097&quot;&gt;&lt;property id=&quot;20148&quot; value=&quot;5&quot;/&gt;&lt;property id=&quot;20300&quot; value=&quot;Slide 78 - &amp;quot;Mathematics Navigator &amp;quot;&quot;/&gt;&lt;property id=&quot;20307&quot; value=&quot;435&quot;/&gt;&lt;/object&gt;&lt;object type=&quot;3&quot; unique_id=&quot;18098&quot;&gt;&lt;property id=&quot;20148&quot; value=&quot;5&quot;/&gt;&lt;property id=&quot;20300&quot; value=&quot;Slide 79&quot;/&gt;&lt;property id=&quot;20307&quot; value=&quot;447&quot;/&gt;&lt;/object&gt;&lt;object type=&quot;3&quot; unique_id=&quot;18099&quot;&gt;&lt;property id=&quot;20148&quot; value=&quot;5&quot;/&gt;&lt;property id=&quot;20300&quot; value=&quot;Slide 80&quot;/&gt;&lt;property id=&quot;20307&quot; value=&quot;448&quot;/&gt;&lt;/object&gt;&lt;object type=&quot;3&quot; unique_id=&quot;18100&quot;&gt;&lt;property id=&quot;20148&quot; value=&quot;5&quot;/&gt;&lt;property id=&quot;20300&quot; value=&quot;Slide 81&quot;/&gt;&lt;property id=&quot;20307&quot; value=&quot;449&quot;/&gt;&lt;/object&gt;&lt;object type=&quot;3&quot; unique_id=&quot;18101&quot;&gt;&lt;property id=&quot;20148&quot; value=&quot;5&quot;/&gt;&lt;property id=&quot;20300&quot; value=&quot;Slide 82&quot;/&gt;&lt;property id=&quot;20307&quot; value=&quot;450&quot;/&gt;&lt;/object&gt;&lt;object type=&quot;3&quot; unique_id=&quot;18102&quot;&gt;&lt;property id=&quot;20148&quot; value=&quot;5&quot;/&gt;&lt;property id=&quot;20300&quot; value=&quot;Slide 83&quot;/&gt;&lt;property id=&quot;20307&quot; value=&quot;451&quot;/&gt;&lt;/object&gt;&lt;object type=&quot;3&quot; unique_id=&quot;18103&quot;&gt;&lt;property id=&quot;20148&quot; value=&quot;5&quot;/&gt;&lt;property id=&quot;20300&quot; value=&quot;Slide 84 - &amp;quot;Pattern Block Design &amp;quot;&quot;/&gt;&lt;property id=&quot;20307&quot; value=&quot;439&quot;/&gt;&lt;/object&gt;&lt;object type=&quot;3&quot; unique_id=&quot;18104&quot;&gt;&lt;property id=&quot;20148&quot; value=&quot;5&quot;/&gt;&lt;property id=&quot;20300&quot; value=&quot;Slide 85 - &amp;quot;Pattern Block Design &amp;quot;&quot;/&gt;&lt;property id=&quot;20307&quot; value=&quot;453&quot;/&gt;&lt;/object&gt;&lt;object type=&quot;3&quot; unique_id=&quot;18105&quot;&gt;&lt;property id=&quot;20148&quot; value=&quot;5&quot;/&gt;&lt;property id=&quot;20300&quot; value=&quot;Slide 86 - &amp;quot;Mathematics Fishbone &amp;quot;&quot;/&gt;&lt;property id=&quot;20307&quot; value=&quot;452&quot;/&gt;&lt;/object&gt;&lt;object type=&quot;3&quot; unique_id=&quot;18106&quot;&gt;&lt;property id=&quot;20148&quot; value=&quot;5&quot;/&gt;&lt;property id=&quot;20300&quot; value=&quot;Slide 87&quot;/&gt;&lt;property id=&quot;20307&quot; value=&quot;394&quot;/&gt;&lt;/object&gt;&lt;/object&gt;&lt;/object&gt;&lt;/database&gt;"/>
  <p:tag name="SECTOMILLISECCONVERTED"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1899</TotalTime>
  <Words>4546</Words>
  <Application>Microsoft Office PowerPoint</Application>
  <PresentationFormat>On-screen Show (4:3)</PresentationFormat>
  <Paragraphs>693</Paragraphs>
  <Slides>88</Slides>
  <Notes>13</Notes>
  <HiddenSlides>0</HiddenSlides>
  <MMClips>0</MMClips>
  <ScaleCrop>false</ScaleCrop>
  <HeadingPairs>
    <vt:vector size="4" baseType="variant">
      <vt:variant>
        <vt:lpstr>Theme</vt:lpstr>
      </vt:variant>
      <vt:variant>
        <vt:i4>1</vt:i4>
      </vt:variant>
      <vt:variant>
        <vt:lpstr>Slide Titles</vt:lpstr>
      </vt:variant>
      <vt:variant>
        <vt:i4>88</vt:i4>
      </vt:variant>
    </vt:vector>
  </HeadingPairs>
  <TitlesOfParts>
    <vt:vector size="89" baseType="lpstr">
      <vt:lpstr>Equity</vt:lpstr>
      <vt:lpstr>Specially Designed Instruction in Math PDU Session Two </vt:lpstr>
      <vt:lpstr>Text </vt:lpstr>
      <vt:lpstr>Outcomes for Session Three  </vt:lpstr>
      <vt:lpstr>Does the instructional approach impact the determination of a disability?</vt:lpstr>
      <vt:lpstr>Types of Math Disorders </vt:lpstr>
      <vt:lpstr>Primary Assessments </vt:lpstr>
      <vt:lpstr>Screeners that provide this information </vt:lpstr>
      <vt:lpstr>Post- Primary Assessments </vt:lpstr>
      <vt:lpstr>Screeners that provide this information </vt:lpstr>
      <vt:lpstr>Quantity Discrimination </vt:lpstr>
      <vt:lpstr>Quantity Discrimination </vt:lpstr>
      <vt:lpstr>Quantity Discrimination </vt:lpstr>
      <vt:lpstr>Quantity Discrimination Directions </vt:lpstr>
      <vt:lpstr>Quantity Discrimination Scoring </vt:lpstr>
      <vt:lpstr>Quantity Discrimination Scoring </vt:lpstr>
      <vt:lpstr>Quantity Discrimination Practice </vt:lpstr>
      <vt:lpstr>Quantity Discrimination</vt:lpstr>
      <vt:lpstr>DPS CBM Benchmark Guidelines for SLD Eligibility Determination </vt:lpstr>
      <vt:lpstr>Missing Number </vt:lpstr>
      <vt:lpstr>Missing Number </vt:lpstr>
      <vt:lpstr>Missing Number </vt:lpstr>
      <vt:lpstr>Missing Number Directions </vt:lpstr>
      <vt:lpstr>Missing Number Scoring </vt:lpstr>
      <vt:lpstr>Missing Number Scoring </vt:lpstr>
      <vt:lpstr>Missing Number Practice </vt:lpstr>
      <vt:lpstr>Missing Number </vt:lpstr>
      <vt:lpstr>DPS CBM Benchmark Guidelines for SLD Eligibility Determination </vt:lpstr>
      <vt:lpstr>Math Their Way Screener </vt:lpstr>
      <vt:lpstr>Slide 29</vt:lpstr>
      <vt:lpstr>Pre-number Concepts </vt:lpstr>
      <vt:lpstr>Pre-number Concepts and Skills </vt:lpstr>
      <vt:lpstr>Pre-number Concepts and Skills </vt:lpstr>
      <vt:lpstr>Pre-number Concepts and Skills </vt:lpstr>
      <vt:lpstr>Pre-number Concepts and Skills </vt:lpstr>
      <vt:lpstr>Pre-number Concepts and Skills </vt:lpstr>
      <vt:lpstr>Pre-number Concepts and Skills </vt:lpstr>
      <vt:lpstr>Pre-number Concepts and Skills </vt:lpstr>
      <vt:lpstr>Pre-number Concepts and Skills </vt:lpstr>
      <vt:lpstr>Pre-number Concepts and Skills </vt:lpstr>
      <vt:lpstr>Pre-number Concepts and Skills </vt:lpstr>
      <vt:lpstr>Number Operations </vt:lpstr>
      <vt:lpstr>Number Operations </vt:lpstr>
      <vt:lpstr>Number Operations </vt:lpstr>
      <vt:lpstr>Number Operations </vt:lpstr>
      <vt:lpstr>Number Operations </vt:lpstr>
      <vt:lpstr>Number Operations </vt:lpstr>
      <vt:lpstr>Place Value </vt:lpstr>
      <vt:lpstr>Place Value </vt:lpstr>
      <vt:lpstr>Place Value </vt:lpstr>
      <vt:lpstr>Place Value </vt:lpstr>
      <vt:lpstr>Place Value </vt:lpstr>
      <vt:lpstr>Place Value </vt:lpstr>
      <vt:lpstr>Place Value </vt:lpstr>
      <vt:lpstr>Correct Digit </vt:lpstr>
      <vt:lpstr>Correct Digit: MBSP</vt:lpstr>
      <vt:lpstr>Correct Digit </vt:lpstr>
      <vt:lpstr>Correct Digit Directions </vt:lpstr>
      <vt:lpstr>Scoring Math CBM</vt:lpstr>
      <vt:lpstr>Scoring Math CBM Scored as Correct</vt:lpstr>
      <vt:lpstr>Scoring Math CBM Other Considerations</vt:lpstr>
      <vt:lpstr>Correct Digit Practice </vt:lpstr>
      <vt:lpstr>Correct Digit </vt:lpstr>
      <vt:lpstr>DPS CBM Benchmark Guidelines for SLD Eligibility Determination </vt:lpstr>
      <vt:lpstr>Rapid Automatic Naming </vt:lpstr>
      <vt:lpstr>Slide 65</vt:lpstr>
      <vt:lpstr>Slide 66</vt:lpstr>
      <vt:lpstr>RAN Norms </vt:lpstr>
      <vt:lpstr>MBSP Concepts and Application </vt:lpstr>
      <vt:lpstr>Concepts and Application: MBSP</vt:lpstr>
      <vt:lpstr>Concepts and Application </vt:lpstr>
      <vt:lpstr>Concepts and Application Directions </vt:lpstr>
      <vt:lpstr>Concepts and Application Scoring </vt:lpstr>
      <vt:lpstr>Concepts and Application Scoring </vt:lpstr>
      <vt:lpstr>Concepts and Application Scoring </vt:lpstr>
      <vt:lpstr>Concepts and Application Practice </vt:lpstr>
      <vt:lpstr>Concepts and Application </vt:lpstr>
      <vt:lpstr>DPS CBM Benchmark Guidelines for SLD Eligibility Determination </vt:lpstr>
      <vt:lpstr>Mathematics Navigator </vt:lpstr>
      <vt:lpstr>Slide 79</vt:lpstr>
      <vt:lpstr>Slide 80</vt:lpstr>
      <vt:lpstr>Slide 81</vt:lpstr>
      <vt:lpstr>Slide 82</vt:lpstr>
      <vt:lpstr>Slide 83</vt:lpstr>
      <vt:lpstr>Pattern Block Design </vt:lpstr>
      <vt:lpstr>Pattern Block Design </vt:lpstr>
      <vt:lpstr>Mathematics Fishbone </vt:lpstr>
      <vt:lpstr>Slide 87</vt:lpstr>
      <vt:lpstr>Next time we meet… 1-8-13</vt:lpstr>
    </vt:vector>
  </TitlesOfParts>
  <Company>DPS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Considerations around Math Instruction for Students with Disabilities</dc:title>
  <dc:creator>Robert Frantum-Allen</dc:creator>
  <cp:lastModifiedBy>Robert Frantum-Allen</cp:lastModifiedBy>
  <cp:revision>13</cp:revision>
  <dcterms:created xsi:type="dcterms:W3CDTF">2012-05-10T03:16:01Z</dcterms:created>
  <dcterms:modified xsi:type="dcterms:W3CDTF">2012-11-27T21:32:13Z</dcterms:modified>
</cp:coreProperties>
</file>